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57" r:id="rId2"/>
    <p:sldId id="258" r:id="rId3"/>
    <p:sldId id="259" r:id="rId4"/>
    <p:sldId id="261"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Lst>
  <p:sldSz cx="9144000" cy="5143500" type="screen16x9"/>
  <p:notesSz cx="6735763" cy="9866313"/>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CCCC"/>
    <a:srgbClr val="F3F3F3"/>
    <a:srgbClr val="51A026"/>
    <a:srgbClr val="97D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05" autoAdjust="0"/>
    <p:restoredTop sz="73381" autoAdjust="0"/>
  </p:normalViewPr>
  <p:slideViewPr>
    <p:cSldViewPr>
      <p:cViewPr>
        <p:scale>
          <a:sx n="100" d="100"/>
          <a:sy n="100" d="100"/>
        </p:scale>
        <p:origin x="-72" y="-1806"/>
      </p:cViewPr>
      <p:guideLst>
        <p:guide orient="horz" pos="1711"/>
        <p:guide pos="309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nb-NO"/>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smtClean="0"/>
              <a:t>Commits </a:t>
            </a:r>
            <a:r>
              <a:rPr lang="en-US" dirty="0" err="1" smtClean="0"/>
              <a:t>etter</a:t>
            </a:r>
            <a:r>
              <a:rPr lang="en-US" dirty="0" smtClean="0"/>
              <a:t> </a:t>
            </a:r>
            <a:r>
              <a:rPr lang="en-US" dirty="0" err="1" smtClean="0"/>
              <a:t>lansering</a:t>
            </a:r>
            <a:endParaRPr lang="en-US" dirty="0"/>
          </a:p>
        </c:rich>
      </c:tx>
      <c:layout/>
      <c:overlay val="0"/>
    </c:title>
    <c:autoTitleDeleted val="0"/>
    <c:plotArea>
      <c:layout/>
      <c:pieChart>
        <c:varyColors val="1"/>
        <c:ser>
          <c:idx val="0"/>
          <c:order val="0"/>
          <c:tx>
            <c:strRef>
              <c:f>'Ark1'!$B$1</c:f>
              <c:strCache>
                <c:ptCount val="1"/>
                <c:pt idx="0">
                  <c:v>Commits</c:v>
                </c:pt>
              </c:strCache>
            </c:strRef>
          </c:tx>
          <c:dPt>
            <c:idx val="0"/>
            <c:bubble3D val="0"/>
            <c:explosion val="9"/>
            <c:spPr>
              <a:solidFill>
                <a:schemeClr val="accent1">
                  <a:lumMod val="75000"/>
                </a:schemeClr>
              </a:solidFill>
            </c:spPr>
          </c:dPt>
          <c:dPt>
            <c:idx val="1"/>
            <c:bubble3D val="0"/>
            <c:spPr>
              <a:solidFill>
                <a:schemeClr val="accent3">
                  <a:lumMod val="75000"/>
                </a:schemeClr>
              </a:solidFill>
            </c:spPr>
          </c:dPt>
          <c:dLbls>
            <c:dLbl>
              <c:idx val="0"/>
              <c:layout>
                <c:manualLayout>
                  <c:x val="2.3574560632503561E-2"/>
                  <c:y val="4.9539367420713937E-2"/>
                </c:manualLayout>
              </c:layout>
              <c:showLegendKey val="0"/>
              <c:showVal val="0"/>
              <c:showCatName val="1"/>
              <c:showSerName val="0"/>
              <c:showPercent val="1"/>
              <c:showBubbleSize val="0"/>
            </c:dLbl>
            <c:dLbl>
              <c:idx val="1"/>
              <c:layout>
                <c:manualLayout>
                  <c:x val="-2.0870747132175186E-2"/>
                  <c:y val="4.248281529972453E-2"/>
                </c:manualLayout>
              </c:layout>
              <c:showLegendKey val="0"/>
              <c:showVal val="0"/>
              <c:showCatName val="1"/>
              <c:showSerName val="0"/>
              <c:showPercent val="1"/>
              <c:showBubbleSize val="0"/>
            </c:dLbl>
            <c:showLegendKey val="0"/>
            <c:showVal val="0"/>
            <c:showCatName val="1"/>
            <c:showSerName val="0"/>
            <c:showPercent val="1"/>
            <c:showBubbleSize val="0"/>
            <c:showLeaderLines val="1"/>
          </c:dLbls>
          <c:cat>
            <c:strRef>
              <c:f>'Ark1'!$A$2:$A$3</c:f>
              <c:strCache>
                <c:ptCount val="2"/>
                <c:pt idx="0">
                  <c:v>Robert</c:v>
                </c:pt>
                <c:pt idx="1">
                  <c:v>Bidrag</c:v>
                </c:pt>
              </c:strCache>
            </c:strRef>
          </c:cat>
          <c:val>
            <c:numRef>
              <c:f>'Ark1'!$B$2:$B$3</c:f>
              <c:numCache>
                <c:formatCode>General</c:formatCode>
                <c:ptCount val="2"/>
                <c:pt idx="0">
                  <c:v>18</c:v>
                </c:pt>
                <c:pt idx="1">
                  <c:v>42</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nb-NO"/>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sz="quarter" idx="1"/>
          </p:nvPr>
        </p:nvSpPr>
        <p:spPr>
          <a:xfrm>
            <a:off x="3814763" y="0"/>
            <a:ext cx="2919412" cy="493713"/>
          </a:xfrm>
          <a:prstGeom prst="rect">
            <a:avLst/>
          </a:prstGeom>
        </p:spPr>
        <p:txBody>
          <a:bodyPr vert="horz" lIns="91440" tIns="45720" rIns="91440" bIns="45720" rtlCol="0"/>
          <a:lstStyle>
            <a:lvl1pPr algn="r">
              <a:defRPr sz="1200"/>
            </a:lvl1pPr>
          </a:lstStyle>
          <a:p>
            <a:fld id="{013EF3DF-E81C-4428-8152-1429588023BF}" type="datetimeFigureOut">
              <a:rPr lang="nb-NO" smtClean="0"/>
              <a:t>04.09.2013</a:t>
            </a:fld>
            <a:endParaRPr lang="nb-NO"/>
          </a:p>
        </p:txBody>
      </p:sp>
      <p:sp>
        <p:nvSpPr>
          <p:cNvPr id="4" name="Plassholder for bunntekst 3"/>
          <p:cNvSpPr>
            <a:spLocks noGrp="1"/>
          </p:cNvSpPr>
          <p:nvPr>
            <p:ph type="ftr" sz="quarter" idx="2"/>
          </p:nvPr>
        </p:nvSpPr>
        <p:spPr>
          <a:xfrm>
            <a:off x="0" y="9371013"/>
            <a:ext cx="2919413" cy="493712"/>
          </a:xfrm>
          <a:prstGeom prst="rect">
            <a:avLst/>
          </a:prstGeom>
        </p:spPr>
        <p:txBody>
          <a:bodyPr vert="horz" lIns="91440" tIns="45720" rIns="91440" bIns="45720" rtlCol="0" anchor="b"/>
          <a:lstStyle>
            <a:lvl1pPr algn="l">
              <a:defRPr sz="1200"/>
            </a:lvl1pPr>
          </a:lstStyle>
          <a:p>
            <a:endParaRPr lang="nb-NO"/>
          </a:p>
        </p:txBody>
      </p:sp>
      <p:sp>
        <p:nvSpPr>
          <p:cNvPr id="5" name="Plassholder for lysbildenummer 4"/>
          <p:cNvSpPr>
            <a:spLocks noGrp="1"/>
          </p:cNvSpPr>
          <p:nvPr>
            <p:ph type="sldNum" sz="quarter" idx="3"/>
          </p:nvPr>
        </p:nvSpPr>
        <p:spPr>
          <a:xfrm>
            <a:off x="3814763" y="9371013"/>
            <a:ext cx="2919412" cy="493712"/>
          </a:xfrm>
          <a:prstGeom prst="rect">
            <a:avLst/>
          </a:prstGeom>
        </p:spPr>
        <p:txBody>
          <a:bodyPr vert="horz" lIns="91440" tIns="45720" rIns="91440" bIns="45720" rtlCol="0" anchor="b"/>
          <a:lstStyle>
            <a:lvl1pPr algn="r">
              <a:defRPr sz="1200"/>
            </a:lvl1pPr>
          </a:lstStyle>
          <a:p>
            <a:fld id="{F55ECAC2-32ED-42C0-8CD8-B61F02804304}" type="slidenum">
              <a:rPr lang="nb-NO" smtClean="0"/>
              <a:t>‹#›</a:t>
            </a:fld>
            <a:endParaRPr lang="nb-NO"/>
          </a:p>
        </p:txBody>
      </p:sp>
    </p:spTree>
    <p:extLst>
      <p:ext uri="{BB962C8B-B14F-4D97-AF65-F5344CB8AC3E}">
        <p14:creationId xmlns:p14="http://schemas.microsoft.com/office/powerpoint/2010/main" val="35588939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15373" y="0"/>
            <a:ext cx="2918831" cy="493316"/>
          </a:xfrm>
          <a:prstGeom prst="rect">
            <a:avLst/>
          </a:prstGeom>
        </p:spPr>
        <p:txBody>
          <a:bodyPr vert="horz" lIns="91440" tIns="45720" rIns="91440" bIns="45720" rtlCol="0"/>
          <a:lstStyle>
            <a:lvl1pPr algn="r">
              <a:defRPr sz="1200"/>
            </a:lvl1pPr>
          </a:lstStyle>
          <a:p>
            <a:fld id="{6076A1CD-5C09-4FCD-A8C0-225399656565}" type="datetimeFigureOut">
              <a:rPr lang="nb-NO" smtClean="0"/>
              <a:t>04.09.2013</a:t>
            </a:fld>
            <a:endParaRPr lang="nb-NO"/>
          </a:p>
        </p:txBody>
      </p:sp>
      <p:sp>
        <p:nvSpPr>
          <p:cNvPr id="4" name="Plassholder for lysbilde 3"/>
          <p:cNvSpPr>
            <a:spLocks noGrp="1" noRot="1" noChangeAspect="1"/>
          </p:cNvSpPr>
          <p:nvPr>
            <p:ph type="sldImg" idx="2"/>
          </p:nvPr>
        </p:nvSpPr>
        <p:spPr>
          <a:xfrm>
            <a:off x="79375" y="739775"/>
            <a:ext cx="6577013" cy="3700463"/>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73577" y="4686499"/>
            <a:ext cx="5388610" cy="4439841"/>
          </a:xfrm>
          <a:prstGeom prst="rect">
            <a:avLst/>
          </a:prstGeom>
        </p:spPr>
        <p:txBody>
          <a:bodyPr vert="horz" lIns="91440" tIns="45720" rIns="91440" bIns="45720" rtlCol="0"/>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6" name="Plassholder for bunntekst 5"/>
          <p:cNvSpPr>
            <a:spLocks noGrp="1"/>
          </p:cNvSpPr>
          <p:nvPr>
            <p:ph type="ftr" sz="quarter" idx="4"/>
          </p:nvPr>
        </p:nvSpPr>
        <p:spPr>
          <a:xfrm>
            <a:off x="0" y="9371285"/>
            <a:ext cx="2918831" cy="493316"/>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15373" y="9371285"/>
            <a:ext cx="2918831" cy="493316"/>
          </a:xfrm>
          <a:prstGeom prst="rect">
            <a:avLst/>
          </a:prstGeom>
        </p:spPr>
        <p:txBody>
          <a:bodyPr vert="horz" lIns="91440" tIns="45720" rIns="91440" bIns="45720" rtlCol="0" anchor="b"/>
          <a:lstStyle>
            <a:lvl1pPr algn="r">
              <a:defRPr sz="1200"/>
            </a:lvl1pPr>
          </a:lstStyle>
          <a:p>
            <a:fld id="{D70F48BB-BFF1-4E4E-BBE9-069366CEADC6}" type="slidenum">
              <a:rPr lang="nb-NO" smtClean="0"/>
              <a:t>‹#›</a:t>
            </a:fld>
            <a:endParaRPr lang="nb-NO"/>
          </a:p>
        </p:txBody>
      </p:sp>
    </p:spTree>
    <p:extLst>
      <p:ext uri="{BB962C8B-B14F-4D97-AF65-F5344CB8AC3E}">
        <p14:creationId xmlns:p14="http://schemas.microsoft.com/office/powerpoint/2010/main" val="818577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smtClean="0"/>
              <a:t>(Fritt</a:t>
            </a:r>
            <a:r>
              <a:rPr lang="nb-NO" baseline="0" dirty="0" smtClean="0"/>
              <a:t> etter Open Source-bibelen)</a:t>
            </a:r>
          </a:p>
          <a:p>
            <a:r>
              <a:rPr lang="nb-NO" baseline="0" dirty="0" smtClean="0"/>
              <a:t>Jeg og Mats snakker, Rune var firmaarkeolog</a:t>
            </a:r>
            <a:endParaRPr lang="nb-NO" dirty="0"/>
          </a:p>
        </p:txBody>
      </p:sp>
      <p:sp>
        <p:nvSpPr>
          <p:cNvPr id="4" name="Plassholder for lysbildenummer 3"/>
          <p:cNvSpPr>
            <a:spLocks noGrp="1"/>
          </p:cNvSpPr>
          <p:nvPr>
            <p:ph type="sldNum" sz="quarter" idx="10"/>
          </p:nvPr>
        </p:nvSpPr>
        <p:spPr/>
        <p:txBody>
          <a:bodyPr/>
          <a:lstStyle/>
          <a:p>
            <a:fld id="{D70F48BB-BFF1-4E4E-BBE9-069366CEADC6}" type="slidenum">
              <a:rPr lang="nb-NO" smtClean="0"/>
              <a:t>1</a:t>
            </a:fld>
            <a:endParaRPr lang="nb-NO"/>
          </a:p>
        </p:txBody>
      </p:sp>
    </p:spTree>
    <p:extLst>
      <p:ext uri="{BB962C8B-B14F-4D97-AF65-F5344CB8AC3E}">
        <p14:creationId xmlns:p14="http://schemas.microsoft.com/office/powerpoint/2010/main" val="2543991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79375" y="739775"/>
            <a:ext cx="6577013" cy="3700463"/>
          </a:xfrm>
        </p:spPr>
      </p:sp>
      <p:sp>
        <p:nvSpPr>
          <p:cNvPr id="3" name="Plassholder for notater 2"/>
          <p:cNvSpPr>
            <a:spLocks noGrp="1"/>
          </p:cNvSpPr>
          <p:nvPr>
            <p:ph type="body" idx="1"/>
          </p:nvPr>
        </p:nvSpPr>
        <p:spPr/>
        <p:txBody>
          <a:bodyPr/>
          <a:lstStyle/>
          <a:p>
            <a:pPr marL="0" indent="0">
              <a:buNone/>
            </a:pPr>
            <a:endParaRPr lang="nb-NO" baseline="0" dirty="0" smtClean="0"/>
          </a:p>
          <a:p>
            <a:pPr marL="228600" indent="-228600">
              <a:buAutoNum type="arabicPeriod"/>
            </a:pPr>
            <a:r>
              <a:rPr lang="nb-NO" baseline="0" dirty="0" smtClean="0"/>
              <a:t>Sende mail, tilby å lage koden selv (</a:t>
            </a:r>
            <a:r>
              <a:rPr lang="nb-NO" baseline="0" dirty="0" err="1" smtClean="0"/>
              <a:t>ss</a:t>
            </a:r>
            <a:r>
              <a:rPr lang="nb-NO" baseline="0" dirty="0" smtClean="0"/>
              <a:t> av epost)</a:t>
            </a:r>
          </a:p>
          <a:p>
            <a:pPr marL="228600" indent="-228600">
              <a:buAutoNum type="arabicPeriod"/>
            </a:pPr>
            <a:r>
              <a:rPr lang="nb-NO" baseline="0" dirty="0" smtClean="0"/>
              <a:t>Svar: gjerne, men ta også gjerne en titt på noen </a:t>
            </a:r>
            <a:r>
              <a:rPr lang="nb-NO" baseline="0" dirty="0" err="1" smtClean="0"/>
              <a:t>bugs</a:t>
            </a:r>
            <a:r>
              <a:rPr lang="nb-NO" baseline="0" dirty="0" smtClean="0"/>
              <a:t> (</a:t>
            </a:r>
            <a:r>
              <a:rPr lang="nb-NO" baseline="0" dirty="0" err="1" smtClean="0"/>
              <a:t>ss</a:t>
            </a:r>
            <a:r>
              <a:rPr lang="nb-NO" baseline="0" dirty="0" smtClean="0"/>
              <a:t> av epost). Pass på test </a:t>
            </a:r>
            <a:r>
              <a:rPr lang="nb-NO" baseline="0" dirty="0" err="1" smtClean="0"/>
              <a:t>coverage</a:t>
            </a:r>
            <a:r>
              <a:rPr lang="nb-NO" baseline="0" dirty="0" smtClean="0"/>
              <a:t>.</a:t>
            </a:r>
          </a:p>
        </p:txBody>
      </p:sp>
      <p:sp>
        <p:nvSpPr>
          <p:cNvPr id="4" name="Plassholder for lysbildenummer 3"/>
          <p:cNvSpPr>
            <a:spLocks noGrp="1"/>
          </p:cNvSpPr>
          <p:nvPr>
            <p:ph type="sldNum" sz="quarter" idx="10"/>
          </p:nvPr>
        </p:nvSpPr>
        <p:spPr/>
        <p:txBody>
          <a:bodyPr/>
          <a:lstStyle/>
          <a:p>
            <a:fld id="{CE6C3169-B08F-4513-9705-9385C51A1196}" type="slidenum">
              <a:rPr lang="nb-NO" smtClean="0"/>
              <a:t>10</a:t>
            </a:fld>
            <a:endParaRPr lang="nb-NO"/>
          </a:p>
        </p:txBody>
      </p:sp>
    </p:spTree>
    <p:extLst>
      <p:ext uri="{BB962C8B-B14F-4D97-AF65-F5344CB8AC3E}">
        <p14:creationId xmlns:p14="http://schemas.microsoft.com/office/powerpoint/2010/main" val="634735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79375" y="739775"/>
            <a:ext cx="6577013" cy="3700463"/>
          </a:xfrm>
        </p:spPr>
      </p:sp>
      <p:sp>
        <p:nvSpPr>
          <p:cNvPr id="3" name="Plassholder for notater 2"/>
          <p:cNvSpPr>
            <a:spLocks noGrp="1"/>
          </p:cNvSpPr>
          <p:nvPr>
            <p:ph type="body" idx="1"/>
          </p:nvPr>
        </p:nvSpPr>
        <p:spPr/>
        <p:txBody>
          <a:bodyPr/>
          <a:lstStyle/>
          <a:p>
            <a:endParaRPr lang="nb-NO" baseline="0" dirty="0" smtClean="0"/>
          </a:p>
          <a:p>
            <a:pPr marL="228600" indent="-228600">
              <a:buAutoNum type="arabicPeriod"/>
            </a:pPr>
            <a:r>
              <a:rPr lang="nb-NO" baseline="0" dirty="0" smtClean="0"/>
              <a:t>Finn </a:t>
            </a:r>
            <a:r>
              <a:rPr lang="nb-NO" baseline="0" dirty="0" err="1" smtClean="0"/>
              <a:t>versjonkontrollsystem</a:t>
            </a:r>
            <a:r>
              <a:rPr lang="nb-NO" baseline="0" dirty="0" smtClean="0"/>
              <a:t> / kildekode</a:t>
            </a:r>
          </a:p>
          <a:p>
            <a:pPr marL="228600" indent="-228600">
              <a:buAutoNum type="arabicPeriod"/>
            </a:pPr>
            <a:endParaRPr lang="nb-NO" baseline="0" dirty="0" smtClean="0"/>
          </a:p>
          <a:p>
            <a:pPr marL="0" indent="0">
              <a:buNone/>
            </a:pPr>
            <a:r>
              <a:rPr lang="nb-NO" baseline="0" dirty="0" smtClean="0"/>
              <a:t>Jeg gikk til hjemmesiden for å finne ut hvordan jeg kunne få tak i kildekoden gjennom versjonskontrollsystemet</a:t>
            </a:r>
            <a:r>
              <a:rPr lang="nb-NO" baseline="0" dirty="0" smtClean="0"/>
              <a:t>.</a:t>
            </a:r>
          </a:p>
          <a:p>
            <a:pPr marL="0" indent="0">
              <a:buNone/>
            </a:pPr>
            <a:endParaRPr lang="nb-NO" baseline="0" dirty="0" smtClean="0"/>
          </a:p>
          <a:p>
            <a:pPr marL="0" indent="0">
              <a:buNone/>
            </a:pPr>
            <a:r>
              <a:rPr lang="nb-NO" baseline="0" dirty="0" smtClean="0"/>
              <a:t>Heldigvis </a:t>
            </a:r>
            <a:r>
              <a:rPr lang="nb-NO" baseline="0" dirty="0" smtClean="0"/>
              <a:t>hadde de en kopi i </a:t>
            </a:r>
            <a:r>
              <a:rPr lang="nb-NO" baseline="0" dirty="0" err="1" smtClean="0"/>
              <a:t>git</a:t>
            </a:r>
            <a:r>
              <a:rPr lang="nb-NO" baseline="0" dirty="0" smtClean="0"/>
              <a:t> hos </a:t>
            </a:r>
            <a:r>
              <a:rPr lang="nb-NO" baseline="0" dirty="0" err="1" smtClean="0"/>
              <a:t>github</a:t>
            </a:r>
            <a:r>
              <a:rPr lang="nb-NO" baseline="0" dirty="0" smtClean="0"/>
              <a:t>, som jeg foretrekker fordi jeg synes det er svært enkelt å komme i gang.</a:t>
            </a:r>
            <a:endParaRPr lang="nb-NO" dirty="0"/>
          </a:p>
        </p:txBody>
      </p:sp>
      <p:sp>
        <p:nvSpPr>
          <p:cNvPr id="4" name="Plassholder for lysbildenummer 3"/>
          <p:cNvSpPr>
            <a:spLocks noGrp="1"/>
          </p:cNvSpPr>
          <p:nvPr>
            <p:ph type="sldNum" sz="quarter" idx="10"/>
          </p:nvPr>
        </p:nvSpPr>
        <p:spPr/>
        <p:txBody>
          <a:bodyPr/>
          <a:lstStyle/>
          <a:p>
            <a:fld id="{CE6C3169-B08F-4513-9705-9385C51A1196}" type="slidenum">
              <a:rPr lang="nb-NO" smtClean="0"/>
              <a:t>11</a:t>
            </a:fld>
            <a:endParaRPr lang="nb-NO"/>
          </a:p>
        </p:txBody>
      </p:sp>
    </p:spTree>
    <p:extLst>
      <p:ext uri="{BB962C8B-B14F-4D97-AF65-F5344CB8AC3E}">
        <p14:creationId xmlns:p14="http://schemas.microsoft.com/office/powerpoint/2010/main" val="634735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79375" y="739775"/>
            <a:ext cx="6577013" cy="3700463"/>
          </a:xfrm>
        </p:spPr>
      </p:sp>
      <p:sp>
        <p:nvSpPr>
          <p:cNvPr id="3" name="Plassholder for notater 2"/>
          <p:cNvSpPr>
            <a:spLocks noGrp="1"/>
          </p:cNvSpPr>
          <p:nvPr>
            <p:ph type="body" idx="1"/>
          </p:nvPr>
        </p:nvSpPr>
        <p:spPr/>
        <p:txBody>
          <a:bodyPr/>
          <a:lstStyle/>
          <a:p>
            <a:r>
              <a:rPr lang="nb-NO" baseline="0" dirty="0" err="1" smtClean="0"/>
              <a:t>Github</a:t>
            </a:r>
            <a:r>
              <a:rPr lang="nb-NO" baseline="0" dirty="0" smtClean="0"/>
              <a:t> har </a:t>
            </a:r>
            <a:r>
              <a:rPr lang="nb-NO" baseline="0" dirty="0" err="1" smtClean="0"/>
              <a:t>skrivebordsprogrammer</a:t>
            </a:r>
            <a:r>
              <a:rPr lang="nb-NO" baseline="0" dirty="0" smtClean="0"/>
              <a:t> som integrerer med websiden, slik at jeg har får lokal kopi som er lenket til </a:t>
            </a:r>
            <a:r>
              <a:rPr lang="nb-NO" baseline="0" dirty="0" err="1" smtClean="0"/>
              <a:t>libgeos</a:t>
            </a:r>
            <a:r>
              <a:rPr lang="nb-NO" baseline="0" dirty="0" smtClean="0"/>
              <a:t> hos </a:t>
            </a:r>
            <a:r>
              <a:rPr lang="nb-NO" baseline="0" dirty="0" err="1" smtClean="0"/>
              <a:t>norkart</a:t>
            </a:r>
            <a:r>
              <a:rPr lang="nb-NO" baseline="0" dirty="0" smtClean="0"/>
              <a:t>.</a:t>
            </a:r>
          </a:p>
          <a:p>
            <a:r>
              <a:rPr lang="nb-NO" baseline="0" dirty="0" smtClean="0"/>
              <a:t>Det </a:t>
            </a:r>
            <a:r>
              <a:rPr lang="nb-NO" baseline="0" dirty="0" smtClean="0"/>
              <a:t>er så enkelt som å finne </a:t>
            </a:r>
            <a:r>
              <a:rPr lang="nb-NO" baseline="0" dirty="0" err="1" smtClean="0"/>
              <a:t>repository</a:t>
            </a:r>
            <a:r>
              <a:rPr lang="nb-NO" baseline="0" dirty="0" smtClean="0"/>
              <a:t>, trykke på </a:t>
            </a:r>
            <a:r>
              <a:rPr lang="nb-NO" baseline="0" dirty="0" err="1" smtClean="0"/>
              <a:t>clone</a:t>
            </a:r>
            <a:r>
              <a:rPr lang="nb-NO" baseline="0" dirty="0" smtClean="0"/>
              <a:t> in desktop</a:t>
            </a:r>
            <a:r>
              <a:rPr lang="nb-NO" baseline="0" dirty="0" smtClean="0"/>
              <a:t>.</a:t>
            </a:r>
          </a:p>
          <a:p>
            <a:endParaRPr lang="nb-NO" baseline="0" dirty="0" smtClean="0"/>
          </a:p>
          <a:p>
            <a:r>
              <a:rPr lang="nb-NO" baseline="0" dirty="0" smtClean="0"/>
              <a:t>Da velger man om man vil begynne å jobbe med koden gjennom en organisasjon man er medlem av, eller egen konto.</a:t>
            </a:r>
          </a:p>
          <a:p>
            <a:endParaRPr lang="nb-NO" baseline="0" dirty="0" smtClean="0"/>
          </a:p>
          <a:p>
            <a:r>
              <a:rPr lang="nb-NO" baseline="0" dirty="0" smtClean="0"/>
              <a:t>Jeg valgte </a:t>
            </a:r>
            <a:r>
              <a:rPr lang="nb-NO" baseline="0" dirty="0" err="1" smtClean="0"/>
              <a:t>Norkart</a:t>
            </a:r>
            <a:r>
              <a:rPr lang="nb-NO" baseline="0" dirty="0" smtClean="0"/>
              <a:t>-organisasjonen, og dermed dukket en kopi opp, som jeg kan jobbe på og lage endringer i</a:t>
            </a:r>
            <a:r>
              <a:rPr lang="nb-NO" baseline="0" dirty="0" smtClean="0"/>
              <a:t>.</a:t>
            </a:r>
            <a:endParaRPr lang="nb-NO" baseline="0" dirty="0" smtClean="0"/>
          </a:p>
        </p:txBody>
      </p:sp>
      <p:sp>
        <p:nvSpPr>
          <p:cNvPr id="4" name="Plassholder for lysbildenummer 3"/>
          <p:cNvSpPr>
            <a:spLocks noGrp="1"/>
          </p:cNvSpPr>
          <p:nvPr>
            <p:ph type="sldNum" sz="quarter" idx="10"/>
          </p:nvPr>
        </p:nvSpPr>
        <p:spPr/>
        <p:txBody>
          <a:bodyPr/>
          <a:lstStyle/>
          <a:p>
            <a:fld id="{CE6C3169-B08F-4513-9705-9385C51A1196}" type="slidenum">
              <a:rPr lang="nb-NO" smtClean="0"/>
              <a:t>12</a:t>
            </a:fld>
            <a:endParaRPr lang="nb-NO"/>
          </a:p>
        </p:txBody>
      </p:sp>
    </p:spTree>
    <p:extLst>
      <p:ext uri="{BB962C8B-B14F-4D97-AF65-F5344CB8AC3E}">
        <p14:creationId xmlns:p14="http://schemas.microsoft.com/office/powerpoint/2010/main" val="634735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79375" y="739775"/>
            <a:ext cx="6577013" cy="3700463"/>
          </a:xfrm>
        </p:spPr>
      </p:sp>
      <p:sp>
        <p:nvSpPr>
          <p:cNvPr id="3" name="Plassholder for notater 2"/>
          <p:cNvSpPr>
            <a:spLocks noGrp="1"/>
          </p:cNvSpPr>
          <p:nvPr>
            <p:ph type="body" idx="1"/>
          </p:nvPr>
        </p:nvSpPr>
        <p:spPr/>
        <p:txBody>
          <a:bodyPr/>
          <a:lstStyle/>
          <a:p>
            <a:r>
              <a:rPr lang="nb-NO" baseline="0" dirty="0" smtClean="0"/>
              <a:t>Da </a:t>
            </a:r>
            <a:r>
              <a:rPr lang="nb-NO" baseline="0" dirty="0" smtClean="0"/>
              <a:t>var det bare å gjøre selve endringene i koden…</a:t>
            </a:r>
          </a:p>
          <a:p>
            <a:endParaRPr lang="nb-NO" baseline="0" dirty="0" smtClean="0"/>
          </a:p>
          <a:p>
            <a:r>
              <a:rPr lang="nb-NO" baseline="0" dirty="0" smtClean="0"/>
              <a:t>Her var det også viktig å passe på å supplere med tester, som ble forespurt.</a:t>
            </a:r>
          </a:p>
        </p:txBody>
      </p:sp>
      <p:sp>
        <p:nvSpPr>
          <p:cNvPr id="4" name="Plassholder for lysbildenummer 3"/>
          <p:cNvSpPr>
            <a:spLocks noGrp="1"/>
          </p:cNvSpPr>
          <p:nvPr>
            <p:ph type="sldNum" sz="quarter" idx="10"/>
          </p:nvPr>
        </p:nvSpPr>
        <p:spPr/>
        <p:txBody>
          <a:bodyPr/>
          <a:lstStyle/>
          <a:p>
            <a:fld id="{CE6C3169-B08F-4513-9705-9385C51A1196}" type="slidenum">
              <a:rPr lang="nb-NO" smtClean="0"/>
              <a:t>13</a:t>
            </a:fld>
            <a:endParaRPr lang="nb-NO"/>
          </a:p>
        </p:txBody>
      </p:sp>
    </p:spTree>
    <p:extLst>
      <p:ext uri="{BB962C8B-B14F-4D97-AF65-F5344CB8AC3E}">
        <p14:creationId xmlns:p14="http://schemas.microsoft.com/office/powerpoint/2010/main" val="634735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79375" y="739775"/>
            <a:ext cx="6577013" cy="3700463"/>
          </a:xfrm>
        </p:spPr>
      </p:sp>
      <p:sp>
        <p:nvSpPr>
          <p:cNvPr id="3" name="Plassholder for notater 2"/>
          <p:cNvSpPr>
            <a:spLocks noGrp="1"/>
          </p:cNvSpPr>
          <p:nvPr>
            <p:ph type="body" idx="1"/>
          </p:nvPr>
        </p:nvSpPr>
        <p:spPr/>
        <p:txBody>
          <a:bodyPr/>
          <a:lstStyle/>
          <a:p>
            <a:r>
              <a:rPr lang="nb-NO" baseline="0" dirty="0" smtClean="0"/>
              <a:t>Når </a:t>
            </a:r>
            <a:r>
              <a:rPr lang="nb-NO" baseline="0" dirty="0" smtClean="0"/>
              <a:t>endringene var gjort, lastet jeg de opp til </a:t>
            </a:r>
            <a:r>
              <a:rPr lang="nb-NO" baseline="0" dirty="0" err="1" smtClean="0"/>
              <a:t>libgeos</a:t>
            </a:r>
            <a:r>
              <a:rPr lang="nb-NO" baseline="0" dirty="0" smtClean="0"/>
              <a:t> hos </a:t>
            </a:r>
            <a:r>
              <a:rPr lang="nb-NO" baseline="0" dirty="0" err="1" smtClean="0"/>
              <a:t>norkart</a:t>
            </a:r>
            <a:r>
              <a:rPr lang="nb-NO" baseline="0" dirty="0" smtClean="0"/>
              <a:t>. </a:t>
            </a:r>
            <a:endParaRPr lang="nb-NO" baseline="0" dirty="0" smtClean="0"/>
          </a:p>
          <a:p>
            <a:endParaRPr lang="nb-NO" baseline="0" dirty="0" smtClean="0"/>
          </a:p>
          <a:p>
            <a:r>
              <a:rPr lang="nb-NO" baseline="0" dirty="0" smtClean="0"/>
              <a:t>For </a:t>
            </a:r>
            <a:r>
              <a:rPr lang="nb-NO" baseline="0" dirty="0" smtClean="0"/>
              <a:t>å sende inn en forespørsel om å ta inn endringene i selve </a:t>
            </a:r>
            <a:r>
              <a:rPr lang="nb-NO" baseline="0" dirty="0" err="1" smtClean="0"/>
              <a:t>libgeos</a:t>
            </a:r>
            <a:r>
              <a:rPr lang="nb-NO" baseline="0" dirty="0" smtClean="0"/>
              <a:t> (og ikke min kopi), går jeg til </a:t>
            </a:r>
            <a:r>
              <a:rPr lang="nb-NO" baseline="0" dirty="0" err="1" smtClean="0"/>
              <a:t>libgeos</a:t>
            </a:r>
            <a:r>
              <a:rPr lang="nb-NO" baseline="0" dirty="0" smtClean="0"/>
              <a:t> hos </a:t>
            </a:r>
            <a:r>
              <a:rPr lang="nb-NO" baseline="0" dirty="0" err="1" smtClean="0"/>
              <a:t>norkart</a:t>
            </a:r>
            <a:r>
              <a:rPr lang="nb-NO" baseline="0" dirty="0" smtClean="0"/>
              <a:t>, og trykker på Pull </a:t>
            </a:r>
            <a:r>
              <a:rPr lang="nb-NO" baseline="0" dirty="0" err="1" smtClean="0"/>
              <a:t>Request</a:t>
            </a:r>
            <a:r>
              <a:rPr lang="nb-NO" baseline="0" dirty="0" smtClean="0"/>
              <a:t>-knappen</a:t>
            </a:r>
          </a:p>
          <a:p>
            <a:endParaRPr lang="nb-NO" baseline="0" dirty="0" smtClean="0"/>
          </a:p>
          <a:p>
            <a:r>
              <a:rPr lang="nb-NO" baseline="0" dirty="0" smtClean="0"/>
              <a:t>Så får jeg opp en god oversikt over alle endringene, slik at jeg kan kommentere disse før jeg sender inn.</a:t>
            </a:r>
          </a:p>
          <a:p>
            <a:endParaRPr lang="nb-NO" baseline="0" dirty="0" smtClean="0"/>
          </a:p>
          <a:p>
            <a:r>
              <a:rPr lang="nb-NO" baseline="0" dirty="0" smtClean="0"/>
              <a:t>Deretter trykker jeg på den grønne Send pull </a:t>
            </a:r>
            <a:r>
              <a:rPr lang="nb-NO" baseline="0" dirty="0" err="1" smtClean="0"/>
              <a:t>request</a:t>
            </a:r>
            <a:r>
              <a:rPr lang="nb-NO" baseline="0" dirty="0" smtClean="0"/>
              <a:t>-knappen, og sender bidraget til </a:t>
            </a:r>
            <a:r>
              <a:rPr lang="nb-NO" baseline="0" dirty="0" err="1" smtClean="0"/>
              <a:t>libgeos</a:t>
            </a:r>
            <a:r>
              <a:rPr lang="nb-NO" baseline="0" dirty="0" smtClean="0"/>
              <a:t>.</a:t>
            </a:r>
          </a:p>
        </p:txBody>
      </p:sp>
      <p:sp>
        <p:nvSpPr>
          <p:cNvPr id="4" name="Plassholder for lysbildenummer 3"/>
          <p:cNvSpPr>
            <a:spLocks noGrp="1"/>
          </p:cNvSpPr>
          <p:nvPr>
            <p:ph type="sldNum" sz="quarter" idx="10"/>
          </p:nvPr>
        </p:nvSpPr>
        <p:spPr/>
        <p:txBody>
          <a:bodyPr/>
          <a:lstStyle/>
          <a:p>
            <a:fld id="{CE6C3169-B08F-4513-9705-9385C51A1196}" type="slidenum">
              <a:rPr lang="nb-NO" smtClean="0"/>
              <a:t>14</a:t>
            </a:fld>
            <a:endParaRPr lang="nb-NO"/>
          </a:p>
        </p:txBody>
      </p:sp>
    </p:spTree>
    <p:extLst>
      <p:ext uri="{BB962C8B-B14F-4D97-AF65-F5344CB8AC3E}">
        <p14:creationId xmlns:p14="http://schemas.microsoft.com/office/powerpoint/2010/main" val="2516118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79375" y="739775"/>
            <a:ext cx="6577013" cy="3700463"/>
          </a:xfrm>
        </p:spPr>
      </p:sp>
      <p:sp>
        <p:nvSpPr>
          <p:cNvPr id="3" name="Plassholder for notater 2"/>
          <p:cNvSpPr>
            <a:spLocks noGrp="1"/>
          </p:cNvSpPr>
          <p:nvPr>
            <p:ph type="body" idx="1"/>
          </p:nvPr>
        </p:nvSpPr>
        <p:spPr/>
        <p:txBody>
          <a:bodyPr/>
          <a:lstStyle/>
          <a:p>
            <a:pPr lvl="0"/>
            <a:r>
              <a:rPr lang="nb-NO" sz="1200" kern="1200" dirty="0" smtClean="0">
                <a:solidFill>
                  <a:schemeClr val="tx1"/>
                </a:solidFill>
                <a:effectLst/>
                <a:latin typeface="+mn-lt"/>
                <a:ea typeface="+mn-ea"/>
                <a:cs typeface="+mn-cs"/>
              </a:rPr>
              <a:t>Den største bøygen er muligens høyere krav til kodestil, dokumentasjon og tester enn det som er vanlig internt i bedriften. Ikke fordi</a:t>
            </a:r>
            <a:r>
              <a:rPr lang="nb-NO" sz="1200" kern="1200" baseline="0" dirty="0" smtClean="0">
                <a:solidFill>
                  <a:schemeClr val="tx1"/>
                </a:solidFill>
                <a:effectLst/>
                <a:latin typeface="+mn-lt"/>
                <a:ea typeface="+mn-ea"/>
                <a:cs typeface="+mn-cs"/>
              </a:rPr>
              <a:t> dette er vanskelig – koden blir bedre – men at det må gi mer tilbake for å være lønnsomt, siden mer tid brukes.</a:t>
            </a:r>
          </a:p>
          <a:p>
            <a:pPr lvl="0"/>
            <a:endParaRPr lang="nb-NO" sz="1200" kern="1200" baseline="0" dirty="0" smtClean="0">
              <a:solidFill>
                <a:schemeClr val="tx1"/>
              </a:solidFill>
              <a:effectLst/>
              <a:latin typeface="+mn-lt"/>
              <a:ea typeface="+mn-ea"/>
              <a:cs typeface="+mn-cs"/>
            </a:endParaRPr>
          </a:p>
          <a:p>
            <a:pPr lvl="0"/>
            <a:r>
              <a:rPr lang="nb-NO" sz="1200" kern="1200" baseline="0" dirty="0" smtClean="0">
                <a:solidFill>
                  <a:schemeClr val="tx1"/>
                </a:solidFill>
                <a:effectLst/>
                <a:latin typeface="+mn-lt"/>
                <a:ea typeface="+mn-ea"/>
                <a:cs typeface="+mn-cs"/>
              </a:rPr>
              <a:t>Det er veldig lurt å spørre på forhånd, siden prosjektet av og til ikke kan eller vil ta imot endringene.</a:t>
            </a:r>
          </a:p>
          <a:p>
            <a:pPr lvl="0"/>
            <a:endParaRPr lang="nb-NO" sz="1200" kern="1200" baseline="0" dirty="0" smtClean="0">
              <a:solidFill>
                <a:schemeClr val="tx1"/>
              </a:solidFill>
              <a:effectLst/>
              <a:latin typeface="+mn-lt"/>
              <a:ea typeface="+mn-ea"/>
              <a:cs typeface="+mn-cs"/>
            </a:endParaRPr>
          </a:p>
          <a:p>
            <a:pPr lvl="0"/>
            <a:r>
              <a:rPr lang="nb-NO" sz="1200" kern="1200" baseline="0" dirty="0" smtClean="0">
                <a:solidFill>
                  <a:schemeClr val="tx1"/>
                </a:solidFill>
                <a:effectLst/>
                <a:latin typeface="+mn-lt"/>
                <a:ea typeface="+mn-ea"/>
                <a:cs typeface="+mn-cs"/>
              </a:rPr>
              <a:t>Den nest største bøygen, som Robert allerede har vært borti, må bli at bedriften er opptatt av hva den får tilbake, og at man derfor må ha en idé om gevinsten bidraget kan gi.</a:t>
            </a:r>
          </a:p>
          <a:p>
            <a:pPr lvl="0"/>
            <a:endParaRPr lang="nb-NO" sz="1200" kern="1200" baseline="0" dirty="0" smtClean="0">
              <a:solidFill>
                <a:schemeClr val="tx1"/>
              </a:solidFill>
              <a:effectLst/>
              <a:latin typeface="+mn-lt"/>
              <a:ea typeface="+mn-ea"/>
              <a:cs typeface="+mn-cs"/>
            </a:endParaRPr>
          </a:p>
          <a:p>
            <a:pPr lvl="0"/>
            <a:r>
              <a:rPr lang="nb-NO" sz="1200" kern="1200" baseline="0" dirty="0" smtClean="0">
                <a:solidFill>
                  <a:schemeClr val="tx1"/>
                </a:solidFill>
                <a:effectLst/>
                <a:latin typeface="+mn-lt"/>
                <a:ea typeface="+mn-ea"/>
                <a:cs typeface="+mn-cs"/>
              </a:rPr>
              <a:t>Det har allerede Robert snakket om, men vi har et konkret eksempel</a:t>
            </a:r>
            <a:endParaRPr lang="nb-NO" sz="1200" kern="1200" dirty="0" smtClean="0">
              <a:solidFill>
                <a:schemeClr val="tx1"/>
              </a:solidFill>
              <a:effectLst/>
              <a:latin typeface="+mn-lt"/>
              <a:ea typeface="+mn-ea"/>
              <a:cs typeface="+mn-cs"/>
            </a:endParaRPr>
          </a:p>
        </p:txBody>
      </p:sp>
      <p:sp>
        <p:nvSpPr>
          <p:cNvPr id="4" name="Plassholder for lysbildenummer 3"/>
          <p:cNvSpPr>
            <a:spLocks noGrp="1"/>
          </p:cNvSpPr>
          <p:nvPr>
            <p:ph type="sldNum" sz="quarter" idx="10"/>
          </p:nvPr>
        </p:nvSpPr>
        <p:spPr/>
        <p:txBody>
          <a:bodyPr/>
          <a:lstStyle/>
          <a:p>
            <a:fld id="{CE6C3169-B08F-4513-9705-9385C51A1196}" type="slidenum">
              <a:rPr lang="nb-NO" smtClean="0"/>
              <a:t>15</a:t>
            </a:fld>
            <a:endParaRPr lang="nb-NO"/>
          </a:p>
        </p:txBody>
      </p:sp>
    </p:spTree>
    <p:extLst>
      <p:ext uri="{BB962C8B-B14F-4D97-AF65-F5344CB8AC3E}">
        <p14:creationId xmlns:p14="http://schemas.microsoft.com/office/powerpoint/2010/main" val="1439800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79375" y="739775"/>
            <a:ext cx="6577013" cy="3700463"/>
          </a:xfrm>
        </p:spPr>
      </p:sp>
      <p:sp>
        <p:nvSpPr>
          <p:cNvPr id="3" name="Plassholder for notater 2"/>
          <p:cNvSpPr>
            <a:spLocks noGrp="1"/>
          </p:cNvSpPr>
          <p:nvPr>
            <p:ph type="body" idx="1"/>
          </p:nvPr>
        </p:nvSpPr>
        <p:spPr/>
        <p:txBody>
          <a:bodyPr/>
          <a:lstStyle/>
          <a:p>
            <a:r>
              <a:rPr lang="nb-NO" dirty="0" smtClean="0"/>
              <a:t>En </a:t>
            </a:r>
            <a:r>
              <a:rPr lang="nb-NO" dirty="0" err="1" smtClean="0"/>
              <a:t>plugin</a:t>
            </a:r>
            <a:r>
              <a:rPr lang="nb-NO" dirty="0" smtClean="0"/>
              <a:t> til </a:t>
            </a:r>
            <a:r>
              <a:rPr lang="nb-NO" dirty="0" err="1" smtClean="0"/>
              <a:t>Leaflet</a:t>
            </a:r>
            <a:r>
              <a:rPr lang="nb-NO" dirty="0" smtClean="0"/>
              <a:t> (kartbibliotek for web) som viser et oversiktskart</a:t>
            </a:r>
          </a:p>
          <a:p>
            <a:endParaRPr lang="nb-NO" dirty="0" smtClean="0"/>
          </a:p>
          <a:p>
            <a:r>
              <a:rPr lang="nb-NO" dirty="0" smtClean="0"/>
              <a:t>Utviklet og lagt ut som </a:t>
            </a:r>
            <a:r>
              <a:rPr lang="nb-NO" dirty="0" err="1" smtClean="0"/>
              <a:t>open</a:t>
            </a:r>
            <a:r>
              <a:rPr lang="nb-NO" dirty="0" smtClean="0"/>
              <a:t> </a:t>
            </a:r>
            <a:r>
              <a:rPr lang="nb-NO" dirty="0" err="1" smtClean="0"/>
              <a:t>source</a:t>
            </a:r>
            <a:r>
              <a:rPr lang="nb-NO" dirty="0" smtClean="0"/>
              <a:t> på </a:t>
            </a:r>
            <a:r>
              <a:rPr lang="nb-NO" dirty="0" err="1" smtClean="0"/>
              <a:t>github</a:t>
            </a:r>
            <a:r>
              <a:rPr lang="nb-NO" dirty="0" smtClean="0"/>
              <a:t> i november 2012 i sammenheng med at vi baserte </a:t>
            </a:r>
            <a:r>
              <a:rPr lang="nb-NO" dirty="0" err="1" smtClean="0"/>
              <a:t>Webatlas-APIet</a:t>
            </a:r>
            <a:r>
              <a:rPr lang="nb-NO" dirty="0" smtClean="0"/>
              <a:t> vårt på </a:t>
            </a:r>
            <a:r>
              <a:rPr lang="nb-NO" dirty="0" err="1" smtClean="0"/>
              <a:t>Leaflet</a:t>
            </a:r>
            <a:endParaRPr lang="nb-NO" dirty="0" smtClean="0"/>
          </a:p>
        </p:txBody>
      </p:sp>
      <p:sp>
        <p:nvSpPr>
          <p:cNvPr id="4" name="Plassholder for lysbildenummer 3"/>
          <p:cNvSpPr>
            <a:spLocks noGrp="1"/>
          </p:cNvSpPr>
          <p:nvPr>
            <p:ph type="sldNum" sz="quarter" idx="10"/>
          </p:nvPr>
        </p:nvSpPr>
        <p:spPr/>
        <p:txBody>
          <a:bodyPr/>
          <a:lstStyle/>
          <a:p>
            <a:fld id="{CE6C3169-B08F-4513-9705-9385C51A1196}" type="slidenum">
              <a:rPr lang="nb-NO" smtClean="0"/>
              <a:t>16</a:t>
            </a:fld>
            <a:endParaRPr lang="nb-NO"/>
          </a:p>
        </p:txBody>
      </p:sp>
    </p:spTree>
    <p:extLst>
      <p:ext uri="{BB962C8B-B14F-4D97-AF65-F5344CB8AC3E}">
        <p14:creationId xmlns:p14="http://schemas.microsoft.com/office/powerpoint/2010/main" val="2302800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79375" y="739775"/>
            <a:ext cx="6577013" cy="3700463"/>
          </a:xfrm>
        </p:spPr>
      </p:sp>
      <p:sp>
        <p:nvSpPr>
          <p:cNvPr id="3" name="Plassholder for notater 2"/>
          <p:cNvSpPr>
            <a:spLocks noGrp="1"/>
          </p:cNvSpPr>
          <p:nvPr>
            <p:ph type="body" idx="1"/>
          </p:nvPr>
        </p:nvSpPr>
        <p:spPr/>
        <p:txBody>
          <a:bodyPr/>
          <a:lstStyle/>
          <a:p>
            <a:r>
              <a:rPr lang="nb-NO" dirty="0" smtClean="0"/>
              <a:t>Raskt</a:t>
            </a:r>
            <a:r>
              <a:rPr lang="nb-NO" baseline="0" dirty="0" smtClean="0"/>
              <a:t> t</a:t>
            </a:r>
            <a:r>
              <a:rPr lang="nb-NO" dirty="0" smtClean="0"/>
              <a:t>att </a:t>
            </a:r>
            <a:r>
              <a:rPr lang="nb-NO" dirty="0" smtClean="0"/>
              <a:t>inn som offisiell </a:t>
            </a:r>
            <a:r>
              <a:rPr lang="nb-NO" dirty="0" err="1" smtClean="0"/>
              <a:t>plugin</a:t>
            </a:r>
            <a:r>
              <a:rPr lang="nb-NO" dirty="0" smtClean="0"/>
              <a:t> i </a:t>
            </a:r>
            <a:r>
              <a:rPr lang="nb-NO" dirty="0" err="1" smtClean="0"/>
              <a:t>Leaflet</a:t>
            </a:r>
            <a:endParaRPr lang="nb-NO" dirty="0" smtClean="0"/>
          </a:p>
          <a:p>
            <a:endParaRPr lang="nb-NO" dirty="0"/>
          </a:p>
        </p:txBody>
      </p:sp>
      <p:sp>
        <p:nvSpPr>
          <p:cNvPr id="4" name="Plassholder for lysbildenummer 3"/>
          <p:cNvSpPr>
            <a:spLocks noGrp="1"/>
          </p:cNvSpPr>
          <p:nvPr>
            <p:ph type="sldNum" sz="quarter" idx="10"/>
          </p:nvPr>
        </p:nvSpPr>
        <p:spPr/>
        <p:txBody>
          <a:bodyPr/>
          <a:lstStyle/>
          <a:p>
            <a:fld id="{CE6C3169-B08F-4513-9705-9385C51A1196}" type="slidenum">
              <a:rPr lang="nb-NO" smtClean="0"/>
              <a:t>17</a:t>
            </a:fld>
            <a:endParaRPr lang="nb-NO"/>
          </a:p>
        </p:txBody>
      </p:sp>
    </p:spTree>
    <p:extLst>
      <p:ext uri="{BB962C8B-B14F-4D97-AF65-F5344CB8AC3E}">
        <p14:creationId xmlns:p14="http://schemas.microsoft.com/office/powerpoint/2010/main" val="2302800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79375" y="739775"/>
            <a:ext cx="6577013" cy="3700463"/>
          </a:xfrm>
        </p:spPr>
      </p:sp>
      <p:sp>
        <p:nvSpPr>
          <p:cNvPr id="3" name="Plassholder for notater 2"/>
          <p:cNvSpPr>
            <a:spLocks noGrp="1"/>
          </p:cNvSpPr>
          <p:nvPr>
            <p:ph type="body" idx="1"/>
          </p:nvPr>
        </p:nvSpPr>
        <p:spPr/>
        <p:txBody>
          <a:bodyPr/>
          <a:lstStyle/>
          <a:p>
            <a:r>
              <a:rPr lang="nb-NO" baseline="0" dirty="0" err="1" smtClean="0"/>
              <a:t>Wordpress</a:t>
            </a:r>
            <a:r>
              <a:rPr lang="nb-NO" baseline="0" dirty="0" smtClean="0"/>
              <a:t> har tatt </a:t>
            </a:r>
            <a:r>
              <a:rPr lang="nb-NO" baseline="0" dirty="0" err="1" smtClean="0"/>
              <a:t>minimap</a:t>
            </a:r>
            <a:r>
              <a:rPr lang="nb-NO" baseline="0" dirty="0" smtClean="0"/>
              <a:t> i bruk gjennom </a:t>
            </a:r>
            <a:r>
              <a:rPr lang="nb-NO" baseline="0" dirty="0" err="1" smtClean="0"/>
              <a:t>mapsmarker</a:t>
            </a:r>
            <a:endParaRPr lang="nb-NO"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nb-NO"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b-NO" baseline="0" dirty="0" err="1" smtClean="0"/>
              <a:t>Mapbox</a:t>
            </a:r>
            <a:r>
              <a:rPr lang="nb-NO" baseline="0" dirty="0" smtClean="0"/>
              <a:t>, har tatt </a:t>
            </a:r>
            <a:r>
              <a:rPr lang="nb-NO" baseline="0" dirty="0" err="1" smtClean="0"/>
              <a:t>pluginen</a:t>
            </a:r>
            <a:r>
              <a:rPr lang="nb-NO" baseline="0" dirty="0" smtClean="0"/>
              <a:t> i bruk og også bidratt med utvikling</a:t>
            </a:r>
          </a:p>
          <a:p>
            <a:endParaRPr lang="nb-NO" baseline="0" dirty="0" smtClean="0"/>
          </a:p>
          <a:p>
            <a:r>
              <a:rPr lang="nb-NO" baseline="0" dirty="0" smtClean="0"/>
              <a:t>Ok, så </a:t>
            </a:r>
            <a:r>
              <a:rPr lang="nb-NO" baseline="0" dirty="0" err="1" smtClean="0"/>
              <a:t>pluginen</a:t>
            </a:r>
            <a:r>
              <a:rPr lang="nb-NO" baseline="0" dirty="0" smtClean="0"/>
              <a:t> har hatt stor verdi ute på nettet. Og indirekte har </a:t>
            </a:r>
            <a:r>
              <a:rPr lang="nb-NO" baseline="0" dirty="0" err="1" smtClean="0"/>
              <a:t>Norkart</a:t>
            </a:r>
            <a:r>
              <a:rPr lang="nb-NO" baseline="0" dirty="0" smtClean="0"/>
              <a:t> fått litt oppmerksomhet.</a:t>
            </a:r>
            <a:endParaRPr lang="nb-NO" dirty="0" smtClean="0"/>
          </a:p>
        </p:txBody>
      </p:sp>
      <p:sp>
        <p:nvSpPr>
          <p:cNvPr id="4" name="Plassholder for lysbildenummer 3"/>
          <p:cNvSpPr>
            <a:spLocks noGrp="1"/>
          </p:cNvSpPr>
          <p:nvPr>
            <p:ph type="sldNum" sz="quarter" idx="10"/>
          </p:nvPr>
        </p:nvSpPr>
        <p:spPr/>
        <p:txBody>
          <a:bodyPr/>
          <a:lstStyle/>
          <a:p>
            <a:fld id="{CE6C3169-B08F-4513-9705-9385C51A1196}" type="slidenum">
              <a:rPr lang="nb-NO" smtClean="0"/>
              <a:t>18</a:t>
            </a:fld>
            <a:endParaRPr lang="nb-NO"/>
          </a:p>
        </p:txBody>
      </p:sp>
    </p:spTree>
    <p:extLst>
      <p:ext uri="{BB962C8B-B14F-4D97-AF65-F5344CB8AC3E}">
        <p14:creationId xmlns:p14="http://schemas.microsoft.com/office/powerpoint/2010/main" val="2302800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79375" y="739775"/>
            <a:ext cx="6577013" cy="3700463"/>
          </a:xfrm>
        </p:spPr>
      </p:sp>
      <p:sp>
        <p:nvSpPr>
          <p:cNvPr id="3" name="Plassholder for notater 2"/>
          <p:cNvSpPr>
            <a:spLocks noGrp="1"/>
          </p:cNvSpPr>
          <p:nvPr>
            <p:ph type="body" idx="1"/>
          </p:nvPr>
        </p:nvSpPr>
        <p:spPr/>
        <p:txBody>
          <a:bodyPr/>
          <a:lstStyle/>
          <a:p>
            <a:r>
              <a:rPr lang="nb-NO" dirty="0" smtClean="0"/>
              <a:t>Men</a:t>
            </a:r>
            <a:r>
              <a:rPr lang="nb-NO" baseline="0" dirty="0" smtClean="0"/>
              <a:t> </a:t>
            </a:r>
            <a:r>
              <a:rPr lang="nb-NO" baseline="0" dirty="0" smtClean="0"/>
              <a:t>de som ikke er drevet av ideologien bak </a:t>
            </a:r>
            <a:r>
              <a:rPr lang="nb-NO" baseline="0" dirty="0" err="1" smtClean="0"/>
              <a:t>open</a:t>
            </a:r>
            <a:r>
              <a:rPr lang="nb-NO" baseline="0" dirty="0" smtClean="0"/>
              <a:t> </a:t>
            </a:r>
            <a:r>
              <a:rPr lang="nb-NO" baseline="0" dirty="0" err="1" smtClean="0"/>
              <a:t>source</a:t>
            </a:r>
            <a:r>
              <a:rPr lang="nb-NO" baseline="0" dirty="0" smtClean="0"/>
              <a:t> vil gjerne vite: Hva har bedriften igjen for dette, å hjelpe andre.</a:t>
            </a:r>
          </a:p>
          <a:p>
            <a:endParaRPr lang="nb-NO" baseline="0" dirty="0" smtClean="0"/>
          </a:p>
          <a:p>
            <a:r>
              <a:rPr lang="nb-NO" baseline="0" dirty="0" smtClean="0"/>
              <a:t>Tallenes og Roberts tale er ganske klar:</a:t>
            </a:r>
          </a:p>
          <a:p>
            <a:endParaRPr lang="nb-NO" baseline="0" dirty="0" smtClean="0"/>
          </a:p>
          <a:p>
            <a:r>
              <a:rPr lang="nb-NO" baseline="0" dirty="0" smtClean="0"/>
              <a:t>Ett av bidragene var </a:t>
            </a:r>
            <a:r>
              <a:rPr lang="nb-NO" baseline="0" dirty="0" err="1" smtClean="0"/>
              <a:t>f.eks</a:t>
            </a:r>
            <a:r>
              <a:rPr lang="nb-NO" baseline="0" dirty="0" smtClean="0"/>
              <a:t> for å gjøre oversetting mulig (hittil bare tysk</a:t>
            </a:r>
            <a:r>
              <a:rPr lang="nb-NO" baseline="0" dirty="0" smtClean="0"/>
              <a:t>)</a:t>
            </a:r>
          </a:p>
          <a:p>
            <a:endParaRPr lang="nb-NO" baseline="0" dirty="0" smtClean="0"/>
          </a:p>
          <a:p>
            <a:r>
              <a:rPr lang="nb-NO" baseline="0" dirty="0" smtClean="0"/>
              <a:t>Det er ikke alltid lett å bevise at bidrag gir noe tilbake til prosjektet på forhånd, men det har det gjort i bøtter og spann i dette tilfellet, og er noe å vise til og tenke på, når dere tenker på </a:t>
            </a:r>
            <a:r>
              <a:rPr lang="nb-NO" baseline="0" smtClean="0"/>
              <a:t>et bidrag selv.</a:t>
            </a:r>
            <a:endParaRPr lang="nb-NO" dirty="0" smtClean="0"/>
          </a:p>
        </p:txBody>
      </p:sp>
      <p:sp>
        <p:nvSpPr>
          <p:cNvPr id="4" name="Plassholder for lysbildenummer 3"/>
          <p:cNvSpPr>
            <a:spLocks noGrp="1"/>
          </p:cNvSpPr>
          <p:nvPr>
            <p:ph type="sldNum" sz="quarter" idx="10"/>
          </p:nvPr>
        </p:nvSpPr>
        <p:spPr/>
        <p:txBody>
          <a:bodyPr/>
          <a:lstStyle/>
          <a:p>
            <a:fld id="{CE6C3169-B08F-4513-9705-9385C51A1196}" type="slidenum">
              <a:rPr lang="nb-NO" smtClean="0"/>
              <a:t>19</a:t>
            </a:fld>
            <a:endParaRPr lang="nb-NO"/>
          </a:p>
        </p:txBody>
      </p:sp>
    </p:spTree>
    <p:extLst>
      <p:ext uri="{BB962C8B-B14F-4D97-AF65-F5344CB8AC3E}">
        <p14:creationId xmlns:p14="http://schemas.microsoft.com/office/powerpoint/2010/main" val="2302800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smtClean="0"/>
              <a:t>Dette er det vi skal fortelle dere</a:t>
            </a:r>
            <a:r>
              <a:rPr lang="nb-NO" baseline="0" dirty="0" smtClean="0"/>
              <a:t> om i dag</a:t>
            </a:r>
            <a:endParaRPr lang="nb-NO" dirty="0"/>
          </a:p>
        </p:txBody>
      </p:sp>
      <p:sp>
        <p:nvSpPr>
          <p:cNvPr id="4" name="Plassholder for lysbildenummer 3"/>
          <p:cNvSpPr>
            <a:spLocks noGrp="1"/>
          </p:cNvSpPr>
          <p:nvPr>
            <p:ph type="sldNum" sz="quarter" idx="10"/>
          </p:nvPr>
        </p:nvSpPr>
        <p:spPr/>
        <p:txBody>
          <a:bodyPr/>
          <a:lstStyle/>
          <a:p>
            <a:fld id="{D70F48BB-BFF1-4E4E-BBE9-069366CEADC6}" type="slidenum">
              <a:rPr lang="nb-NO" smtClean="0"/>
              <a:t>2</a:t>
            </a:fld>
            <a:endParaRPr lang="nb-NO"/>
          </a:p>
        </p:txBody>
      </p:sp>
    </p:spTree>
    <p:extLst>
      <p:ext uri="{BB962C8B-B14F-4D97-AF65-F5344CB8AC3E}">
        <p14:creationId xmlns:p14="http://schemas.microsoft.com/office/powerpoint/2010/main" val="1099055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D70F48BB-BFF1-4E4E-BBE9-069366CEADC6}" type="slidenum">
              <a:rPr lang="nb-NO" smtClean="0"/>
              <a:t>20</a:t>
            </a:fld>
            <a:endParaRPr lang="nb-NO"/>
          </a:p>
        </p:txBody>
      </p:sp>
    </p:spTree>
    <p:extLst>
      <p:ext uri="{BB962C8B-B14F-4D97-AF65-F5344CB8AC3E}">
        <p14:creationId xmlns:p14="http://schemas.microsoft.com/office/powerpoint/2010/main" val="228515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smtClean="0"/>
              <a:t>Dette er det vi unge firmaarkeologer</a:t>
            </a:r>
            <a:r>
              <a:rPr lang="nb-NO" baseline="0" dirty="0" smtClean="0"/>
              <a:t> har fått gravet frem sammen med vår mer erfarne graver</a:t>
            </a:r>
          </a:p>
          <a:p>
            <a:r>
              <a:rPr lang="nb-NO" baseline="0" dirty="0" smtClean="0"/>
              <a:t>Snille lisenser har blitt beskrevet som «religiøsitetsnivå LGPL eller lavere»</a:t>
            </a:r>
          </a:p>
          <a:p>
            <a:r>
              <a:rPr lang="nb-NO" baseline="0" dirty="0" smtClean="0"/>
              <a:t>Holdt oss til de bibliotekene «alle» bruker til ting som I/O</a:t>
            </a:r>
            <a:endParaRPr lang="nb-NO" dirty="0"/>
          </a:p>
        </p:txBody>
      </p:sp>
      <p:sp>
        <p:nvSpPr>
          <p:cNvPr id="4" name="Plassholder for lysbildenummer 3"/>
          <p:cNvSpPr>
            <a:spLocks noGrp="1"/>
          </p:cNvSpPr>
          <p:nvPr>
            <p:ph type="sldNum" sz="quarter" idx="10"/>
          </p:nvPr>
        </p:nvSpPr>
        <p:spPr/>
        <p:txBody>
          <a:bodyPr/>
          <a:lstStyle/>
          <a:p>
            <a:fld id="{D70F48BB-BFF1-4E4E-BBE9-069366CEADC6}" type="slidenum">
              <a:rPr lang="nb-NO" smtClean="0"/>
              <a:t>3</a:t>
            </a:fld>
            <a:endParaRPr lang="nb-NO"/>
          </a:p>
        </p:txBody>
      </p:sp>
    </p:spTree>
    <p:extLst>
      <p:ext uri="{BB962C8B-B14F-4D97-AF65-F5344CB8AC3E}">
        <p14:creationId xmlns:p14="http://schemas.microsoft.com/office/powerpoint/2010/main" val="627053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smtClean="0"/>
              <a:t>Dr.</a:t>
            </a:r>
            <a:r>
              <a:rPr lang="nb-NO" baseline="0" dirty="0" smtClean="0"/>
              <a:t> Ing. Aasgaards bidrag til biblioteker som støttet opp under </a:t>
            </a:r>
            <a:r>
              <a:rPr lang="nb-NO" baseline="0" dirty="0" err="1" smtClean="0"/>
              <a:t>Globeprosjektet</a:t>
            </a:r>
            <a:r>
              <a:rPr lang="nb-NO" baseline="0" dirty="0" smtClean="0"/>
              <a:t> var de første til å gå; mer om det senere</a:t>
            </a:r>
            <a:endParaRPr lang="nb-NO" dirty="0"/>
          </a:p>
        </p:txBody>
      </p:sp>
      <p:sp>
        <p:nvSpPr>
          <p:cNvPr id="4" name="Plassholder for lysbildenummer 3"/>
          <p:cNvSpPr>
            <a:spLocks noGrp="1"/>
          </p:cNvSpPr>
          <p:nvPr>
            <p:ph type="sldNum" sz="quarter" idx="10"/>
          </p:nvPr>
        </p:nvSpPr>
        <p:spPr/>
        <p:txBody>
          <a:bodyPr/>
          <a:lstStyle/>
          <a:p>
            <a:fld id="{D70F48BB-BFF1-4E4E-BBE9-069366CEADC6}" type="slidenum">
              <a:rPr lang="nb-NO" smtClean="0"/>
              <a:t>4</a:t>
            </a:fld>
            <a:endParaRPr lang="nb-NO"/>
          </a:p>
        </p:txBody>
      </p:sp>
    </p:spTree>
    <p:extLst>
      <p:ext uri="{BB962C8B-B14F-4D97-AF65-F5344CB8AC3E}">
        <p14:creationId xmlns:p14="http://schemas.microsoft.com/office/powerpoint/2010/main" val="1557920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smtClean="0"/>
              <a:t>Dette seminaret på G-moen varslet både</a:t>
            </a:r>
            <a:r>
              <a:rPr lang="nb-NO" baseline="0" dirty="0" smtClean="0"/>
              <a:t> at fri programvare begynte å bli godt modnet og at offentlige aktører var meget interessert i det på flere plan</a:t>
            </a:r>
          </a:p>
          <a:p>
            <a:r>
              <a:rPr lang="nb-NO" dirty="0" smtClean="0"/>
              <a:t>Nå siterer jeg fritt fra et dokument som er stemplet «KUN TIL INTERNT BRUK», men det er vel ikke lenger noen hemmelighet at </a:t>
            </a:r>
            <a:r>
              <a:rPr lang="nb-NO" dirty="0" err="1" smtClean="0"/>
              <a:t>Norkart</a:t>
            </a:r>
            <a:r>
              <a:rPr lang="nb-NO" dirty="0" smtClean="0"/>
              <a:t> er interessert i OSS…</a:t>
            </a:r>
          </a:p>
          <a:p>
            <a:r>
              <a:rPr lang="nb-NO" baseline="0" dirty="0" smtClean="0"/>
              <a:t>Erfaringer fra produksjon har Hans Gunnar fortalt om tidligere i dag</a:t>
            </a:r>
          </a:p>
          <a:p>
            <a:r>
              <a:rPr lang="nb-NO" baseline="0" dirty="0" smtClean="0"/>
              <a:t>Globen har en sterke tradisjon for OSS hos </a:t>
            </a:r>
            <a:r>
              <a:rPr lang="nb-NO" baseline="0" dirty="0" err="1" smtClean="0"/>
              <a:t>Norkart</a:t>
            </a:r>
            <a:endParaRPr lang="nb-NO" dirty="0"/>
          </a:p>
        </p:txBody>
      </p:sp>
      <p:sp>
        <p:nvSpPr>
          <p:cNvPr id="4" name="Plassholder for lysbildenummer 3"/>
          <p:cNvSpPr>
            <a:spLocks noGrp="1"/>
          </p:cNvSpPr>
          <p:nvPr>
            <p:ph type="sldNum" sz="quarter" idx="10"/>
          </p:nvPr>
        </p:nvSpPr>
        <p:spPr/>
        <p:txBody>
          <a:bodyPr/>
          <a:lstStyle/>
          <a:p>
            <a:fld id="{D70F48BB-BFF1-4E4E-BBE9-069366CEADC6}" type="slidenum">
              <a:rPr lang="nb-NO" smtClean="0"/>
              <a:t>5</a:t>
            </a:fld>
            <a:endParaRPr lang="nb-NO"/>
          </a:p>
        </p:txBody>
      </p:sp>
    </p:spTree>
    <p:extLst>
      <p:ext uri="{BB962C8B-B14F-4D97-AF65-F5344CB8AC3E}">
        <p14:creationId xmlns:p14="http://schemas.microsoft.com/office/powerpoint/2010/main" val="910239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smtClean="0"/>
              <a:t>Tar eksempler fra det jeg jobber</a:t>
            </a:r>
            <a:r>
              <a:rPr lang="nb-NO" baseline="0" dirty="0" smtClean="0"/>
              <a:t> med</a:t>
            </a:r>
            <a:endParaRPr lang="nb-NO" dirty="0" smtClean="0"/>
          </a:p>
          <a:p>
            <a:r>
              <a:rPr lang="nb-NO" dirty="0" smtClean="0"/>
              <a:t>Et eksempel på integrasjonen er vårt nye</a:t>
            </a:r>
            <a:r>
              <a:rPr lang="nb-NO" baseline="0" dirty="0" smtClean="0"/>
              <a:t> JS-API for </a:t>
            </a:r>
            <a:r>
              <a:rPr lang="nb-NO" baseline="0" dirty="0" err="1" smtClean="0"/>
              <a:t>WebAtlas</a:t>
            </a:r>
            <a:r>
              <a:rPr lang="nb-NO" baseline="0" dirty="0" smtClean="0"/>
              <a:t>; har gått fra helt hjemmelaget til å bygge på </a:t>
            </a:r>
            <a:r>
              <a:rPr lang="nb-NO" baseline="0" dirty="0" err="1" smtClean="0"/>
              <a:t>Leaflet</a:t>
            </a:r>
            <a:r>
              <a:rPr lang="nb-NO" baseline="0" dirty="0" smtClean="0"/>
              <a:t>: Spennende at man kan bruke alle </a:t>
            </a:r>
            <a:r>
              <a:rPr lang="nb-NO" baseline="0" dirty="0" err="1" smtClean="0"/>
              <a:t>plugins</a:t>
            </a:r>
            <a:r>
              <a:rPr lang="nb-NO" baseline="0" dirty="0" smtClean="0"/>
              <a:t> direkte</a:t>
            </a:r>
          </a:p>
          <a:p>
            <a:r>
              <a:rPr lang="nb-NO" baseline="0" dirty="0" smtClean="0"/>
              <a:t>Et eksempel på </a:t>
            </a:r>
            <a:r>
              <a:rPr lang="nb-NO" baseline="0" dirty="0" err="1" smtClean="0"/>
              <a:t>patching</a:t>
            </a:r>
            <a:r>
              <a:rPr lang="nb-NO" baseline="0" dirty="0" smtClean="0"/>
              <a:t> er vårt arbeid på </a:t>
            </a:r>
            <a:r>
              <a:rPr lang="nb-NO" baseline="0" dirty="0" err="1" smtClean="0"/>
              <a:t>Leaflet</a:t>
            </a:r>
            <a:r>
              <a:rPr lang="nb-NO" baseline="0" dirty="0" smtClean="0"/>
              <a:t> og GEOS</a:t>
            </a:r>
          </a:p>
          <a:p>
            <a:r>
              <a:rPr lang="nb-NO" baseline="0" dirty="0" smtClean="0"/>
              <a:t>Et eksempel på kodeslipp er </a:t>
            </a:r>
            <a:r>
              <a:rPr lang="nb-NO" baseline="0" dirty="0" err="1" smtClean="0"/>
              <a:t>Leaflets</a:t>
            </a:r>
            <a:r>
              <a:rPr lang="nb-NO" baseline="0" dirty="0" smtClean="0"/>
              <a:t> </a:t>
            </a:r>
            <a:r>
              <a:rPr lang="nb-NO" baseline="0" dirty="0" err="1" smtClean="0"/>
              <a:t>minimap</a:t>
            </a:r>
            <a:r>
              <a:rPr lang="nb-NO" baseline="0" dirty="0" smtClean="0"/>
              <a:t>; noe vi hadde i gamle </a:t>
            </a:r>
            <a:r>
              <a:rPr lang="nb-NO" baseline="0" dirty="0" err="1" smtClean="0"/>
              <a:t>APIet</a:t>
            </a:r>
            <a:r>
              <a:rPr lang="nb-NO" baseline="0" dirty="0" smtClean="0"/>
              <a:t> som vi bestemte oss for å bidra tilbake til </a:t>
            </a:r>
            <a:r>
              <a:rPr lang="nb-NO" baseline="0" dirty="0" err="1" smtClean="0"/>
              <a:t>Leaflet</a:t>
            </a:r>
            <a:r>
              <a:rPr lang="nb-NO" baseline="0" dirty="0" smtClean="0"/>
              <a:t> med. Stor suksess, Mats forteller om senere!</a:t>
            </a:r>
          </a:p>
          <a:p>
            <a:r>
              <a:rPr lang="nb-NO" baseline="0" dirty="0" smtClean="0"/>
              <a:t>Vi var på </a:t>
            </a:r>
            <a:r>
              <a:rPr lang="nb-NO" baseline="0" dirty="0" err="1" smtClean="0"/>
              <a:t>Github</a:t>
            </a:r>
            <a:r>
              <a:rPr lang="nb-NO" baseline="0" dirty="0" smtClean="0"/>
              <a:t> (der alle de kule folkene henger) en hel måned før Kartverket</a:t>
            </a:r>
            <a:endParaRPr lang="nb-NO" dirty="0"/>
          </a:p>
        </p:txBody>
      </p:sp>
      <p:sp>
        <p:nvSpPr>
          <p:cNvPr id="4" name="Plassholder for lysbildenummer 3"/>
          <p:cNvSpPr>
            <a:spLocks noGrp="1"/>
          </p:cNvSpPr>
          <p:nvPr>
            <p:ph type="sldNum" sz="quarter" idx="10"/>
          </p:nvPr>
        </p:nvSpPr>
        <p:spPr/>
        <p:txBody>
          <a:bodyPr/>
          <a:lstStyle/>
          <a:p>
            <a:fld id="{D70F48BB-BFF1-4E4E-BBE9-069366CEADC6}" type="slidenum">
              <a:rPr lang="nb-NO" smtClean="0"/>
              <a:t>6</a:t>
            </a:fld>
            <a:endParaRPr lang="nb-NO"/>
          </a:p>
        </p:txBody>
      </p:sp>
    </p:spTree>
    <p:extLst>
      <p:ext uri="{BB962C8B-B14F-4D97-AF65-F5344CB8AC3E}">
        <p14:creationId xmlns:p14="http://schemas.microsoft.com/office/powerpoint/2010/main" val="3588243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smtClean="0"/>
              <a:t>Grunnene til at vi bidrar er ikke udelt edelmodige (det gjør noen</a:t>
            </a:r>
            <a:r>
              <a:rPr lang="nb-NO" baseline="0" dirty="0" smtClean="0"/>
              <a:t> av oss ansatte</a:t>
            </a:r>
            <a:r>
              <a:rPr lang="nb-NO" dirty="0" smtClean="0"/>
              <a:t> på fritiden)</a:t>
            </a:r>
          </a:p>
          <a:p>
            <a:r>
              <a:rPr lang="nb-NO" dirty="0" smtClean="0"/>
              <a:t>For bedriftens del har det ikke så mye med ideologi å gjøre, men for noen av</a:t>
            </a:r>
            <a:r>
              <a:rPr lang="nb-NO" baseline="0" dirty="0" smtClean="0"/>
              <a:t> oss ansatte hjelper det.</a:t>
            </a:r>
          </a:p>
          <a:p>
            <a:r>
              <a:rPr lang="nb-NO" baseline="0" dirty="0" smtClean="0"/>
              <a:t>Bygge relasjoner med prosjektene gir oss bedre behandling i fremtiden (meritokratiet)</a:t>
            </a:r>
            <a:endParaRPr lang="nb-NO" dirty="0"/>
          </a:p>
        </p:txBody>
      </p:sp>
      <p:sp>
        <p:nvSpPr>
          <p:cNvPr id="4" name="Plassholder for lysbildenummer 3"/>
          <p:cNvSpPr>
            <a:spLocks noGrp="1"/>
          </p:cNvSpPr>
          <p:nvPr>
            <p:ph type="sldNum" sz="quarter" idx="10"/>
          </p:nvPr>
        </p:nvSpPr>
        <p:spPr/>
        <p:txBody>
          <a:bodyPr/>
          <a:lstStyle/>
          <a:p>
            <a:fld id="{D70F48BB-BFF1-4E4E-BBE9-069366CEADC6}" type="slidenum">
              <a:rPr lang="nb-NO" smtClean="0"/>
              <a:t>7</a:t>
            </a:fld>
            <a:endParaRPr lang="nb-NO"/>
          </a:p>
        </p:txBody>
      </p:sp>
    </p:spTree>
    <p:extLst>
      <p:ext uri="{BB962C8B-B14F-4D97-AF65-F5344CB8AC3E}">
        <p14:creationId xmlns:p14="http://schemas.microsoft.com/office/powerpoint/2010/main" val="3644714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79375" y="739775"/>
            <a:ext cx="6577013" cy="3700463"/>
          </a:xfrm>
        </p:spPr>
      </p:sp>
      <p:sp>
        <p:nvSpPr>
          <p:cNvPr id="3" name="Plassholder for notater 2"/>
          <p:cNvSpPr>
            <a:spLocks noGrp="1"/>
          </p:cNvSpPr>
          <p:nvPr>
            <p:ph type="body" idx="1"/>
          </p:nvPr>
        </p:nvSpPr>
        <p:spPr/>
        <p:txBody>
          <a:bodyPr/>
          <a:lstStyle/>
          <a:p>
            <a:r>
              <a:rPr lang="nb-NO" dirty="0" smtClean="0"/>
              <a:t>I store trekk, hvordan</a:t>
            </a:r>
            <a:r>
              <a:rPr lang="nb-NO" baseline="0" dirty="0" smtClean="0"/>
              <a:t> går man frem for å bidra.</a:t>
            </a:r>
          </a:p>
          <a:p>
            <a:endParaRPr lang="nb-NO" baseline="0" dirty="0" smtClean="0"/>
          </a:p>
          <a:p>
            <a:r>
              <a:rPr lang="nb-NO" baseline="0" dirty="0" smtClean="0"/>
              <a:t>Vi har noen tips for raskt å komme i gang med å bidra til OSS.</a:t>
            </a:r>
          </a:p>
          <a:p>
            <a:endParaRPr lang="nb-NO" baseline="0" dirty="0" smtClean="0"/>
          </a:p>
          <a:p>
            <a:r>
              <a:rPr lang="nb-NO" baseline="0" dirty="0" smtClean="0"/>
              <a:t>Det kan være svært lurt å undersøke om retting eller funksjonalitet er ønsket på forhånd. Kanskje er den allerede rettet.</a:t>
            </a:r>
          </a:p>
          <a:p>
            <a:endParaRPr lang="nb-NO" baseline="0" dirty="0" smtClean="0"/>
          </a:p>
          <a:p>
            <a:r>
              <a:rPr lang="nb-NO" baseline="0" dirty="0" smtClean="0"/>
              <a:t>Svaret kan være at de tar i mot </a:t>
            </a:r>
            <a:r>
              <a:rPr lang="nb-NO" baseline="0" dirty="0" err="1" smtClean="0"/>
              <a:t>patcher</a:t>
            </a:r>
            <a:r>
              <a:rPr lang="nb-NO" baseline="0" dirty="0" smtClean="0"/>
              <a:t>.</a:t>
            </a:r>
            <a:endParaRPr lang="nb-NO" baseline="0" dirty="0" smtClean="0"/>
          </a:p>
        </p:txBody>
      </p:sp>
      <p:sp>
        <p:nvSpPr>
          <p:cNvPr id="4" name="Plassholder for lysbildenummer 3"/>
          <p:cNvSpPr>
            <a:spLocks noGrp="1"/>
          </p:cNvSpPr>
          <p:nvPr>
            <p:ph type="sldNum" sz="quarter" idx="10"/>
          </p:nvPr>
        </p:nvSpPr>
        <p:spPr/>
        <p:txBody>
          <a:bodyPr/>
          <a:lstStyle/>
          <a:p>
            <a:fld id="{CE6C3169-B08F-4513-9705-9385C51A1196}" type="slidenum">
              <a:rPr lang="nb-NO" smtClean="0"/>
              <a:t>8</a:t>
            </a:fld>
            <a:endParaRPr lang="nb-NO"/>
          </a:p>
        </p:txBody>
      </p:sp>
    </p:spTree>
    <p:extLst>
      <p:ext uri="{BB962C8B-B14F-4D97-AF65-F5344CB8AC3E}">
        <p14:creationId xmlns:p14="http://schemas.microsoft.com/office/powerpoint/2010/main" val="634735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79375" y="739775"/>
            <a:ext cx="6577013" cy="3700463"/>
          </a:xfrm>
        </p:spPr>
      </p:sp>
      <p:sp>
        <p:nvSpPr>
          <p:cNvPr id="3" name="Plassholder for notater 2"/>
          <p:cNvSpPr>
            <a:spLocks noGrp="1"/>
          </p:cNvSpPr>
          <p:nvPr>
            <p:ph type="body" idx="1"/>
          </p:nvPr>
        </p:nvSpPr>
        <p:spPr/>
        <p:txBody>
          <a:bodyPr/>
          <a:lstStyle/>
          <a:p>
            <a:r>
              <a:rPr lang="nb-NO" dirty="0" smtClean="0"/>
              <a:t>Case:</a:t>
            </a:r>
            <a:r>
              <a:rPr lang="nb-NO" baseline="0" dirty="0" smtClean="0"/>
              <a:t> Bidrag til GEOS (komponent i bl.a. </a:t>
            </a:r>
            <a:r>
              <a:rPr lang="nb-NO" baseline="0" dirty="0" err="1" smtClean="0"/>
              <a:t>PostGIS</a:t>
            </a:r>
            <a:r>
              <a:rPr lang="nb-NO" baseline="0" dirty="0" smtClean="0"/>
              <a:t>) </a:t>
            </a:r>
            <a:endParaRPr lang="nb-NO" baseline="0" dirty="0" smtClean="0"/>
          </a:p>
          <a:p>
            <a:endParaRPr lang="nb-NO" baseline="0" dirty="0" smtClean="0"/>
          </a:p>
          <a:p>
            <a:r>
              <a:rPr lang="nb-NO" baseline="0" dirty="0" smtClean="0"/>
              <a:t>– kode for raskere WKT-skriving som vi ville bidra med</a:t>
            </a:r>
            <a:endParaRPr lang="nb-NO" baseline="0" dirty="0" smtClean="0"/>
          </a:p>
          <a:p>
            <a:endParaRPr lang="nb-NO" baseline="0" dirty="0" smtClean="0"/>
          </a:p>
          <a:p>
            <a:pPr marL="228600" indent="-228600">
              <a:buAutoNum type="arabicPeriod"/>
            </a:pPr>
            <a:r>
              <a:rPr lang="nb-NO" baseline="0" dirty="0" smtClean="0"/>
              <a:t>Finne kommunikasjonskanal, </a:t>
            </a:r>
            <a:r>
              <a:rPr lang="nb-NO" baseline="0" dirty="0" err="1" smtClean="0"/>
              <a:t>mailingliste</a:t>
            </a:r>
            <a:r>
              <a:rPr lang="nb-NO" baseline="0" dirty="0" smtClean="0"/>
              <a:t> </a:t>
            </a:r>
            <a:r>
              <a:rPr lang="nb-NO" baseline="0" dirty="0" smtClean="0"/>
              <a:t>(fra hjemmeside</a:t>
            </a:r>
            <a:r>
              <a:rPr lang="nb-NO" baseline="0" dirty="0" smtClean="0"/>
              <a:t>)</a:t>
            </a:r>
          </a:p>
        </p:txBody>
      </p:sp>
      <p:sp>
        <p:nvSpPr>
          <p:cNvPr id="4" name="Plassholder for lysbildenummer 3"/>
          <p:cNvSpPr>
            <a:spLocks noGrp="1"/>
          </p:cNvSpPr>
          <p:nvPr>
            <p:ph type="sldNum" sz="quarter" idx="10"/>
          </p:nvPr>
        </p:nvSpPr>
        <p:spPr/>
        <p:txBody>
          <a:bodyPr/>
          <a:lstStyle/>
          <a:p>
            <a:fld id="{CE6C3169-B08F-4513-9705-9385C51A1196}" type="slidenum">
              <a:rPr lang="nb-NO" smtClean="0"/>
              <a:t>9</a:t>
            </a:fld>
            <a:endParaRPr lang="nb-NO"/>
          </a:p>
        </p:txBody>
      </p:sp>
    </p:spTree>
    <p:extLst>
      <p:ext uri="{BB962C8B-B14F-4D97-AF65-F5344CB8AC3E}">
        <p14:creationId xmlns:p14="http://schemas.microsoft.com/office/powerpoint/2010/main" val="634735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pic>
        <p:nvPicPr>
          <p:cNvPr id="2" name="Bild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78250" y="1770868"/>
            <a:ext cx="6187500" cy="1601764"/>
          </a:xfrm>
          <a:prstGeom prst="rect">
            <a:avLst/>
          </a:prstGeom>
        </p:spPr>
      </p:pic>
    </p:spTree>
    <p:extLst>
      <p:ext uri="{BB962C8B-B14F-4D97-AF65-F5344CB8AC3E}">
        <p14:creationId xmlns:p14="http://schemas.microsoft.com/office/powerpoint/2010/main" val="14210387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Sitat">
    <p:spTree>
      <p:nvGrpSpPr>
        <p:cNvPr id="1" name=""/>
        <p:cNvGrpSpPr/>
        <p:nvPr/>
      </p:nvGrpSpPr>
      <p:grpSpPr>
        <a:xfrm>
          <a:off x="0" y="0"/>
          <a:ext cx="0" cy="0"/>
          <a:chOff x="0" y="0"/>
          <a:chExt cx="0" cy="0"/>
        </a:xfrm>
      </p:grpSpPr>
      <p:sp>
        <p:nvSpPr>
          <p:cNvPr id="2" name="Tittel 1"/>
          <p:cNvSpPr>
            <a:spLocks noGrp="1"/>
          </p:cNvSpPr>
          <p:nvPr>
            <p:ph type="ctrTitle"/>
          </p:nvPr>
        </p:nvSpPr>
        <p:spPr>
          <a:xfrm>
            <a:off x="2627784" y="1653648"/>
            <a:ext cx="3888000" cy="858600"/>
          </a:xfrm>
        </p:spPr>
        <p:txBody>
          <a:bodyPr vert="horz" lIns="91440" tIns="45720" rIns="91440" bIns="45720" rtlCol="0" anchor="ctr">
            <a:normAutofit/>
          </a:bodyPr>
          <a:lstStyle>
            <a:lvl1pPr algn="ctr">
              <a:defRPr lang="nb-NO" sz="2000" i="1" cap="none">
                <a:solidFill>
                  <a:schemeClr val="tx1">
                    <a:lumMod val="95000"/>
                    <a:lumOff val="5000"/>
                  </a:schemeClr>
                </a:solidFill>
                <a:latin typeface="Arial"/>
                <a:ea typeface="+mn-ea"/>
                <a:cs typeface="Arial"/>
              </a:defRPr>
            </a:lvl1pPr>
          </a:lstStyle>
          <a:p>
            <a:pPr marL="0" lvl="0" indent="0" algn="ctr" defTabSz="457200">
              <a:spcBef>
                <a:spcPct val="20000"/>
              </a:spcBef>
              <a:buFont typeface="Arial"/>
            </a:pPr>
            <a:r>
              <a:rPr lang="nb-NO" smtClean="0"/>
              <a:t>Klikk for å redigere tittelstil</a:t>
            </a:r>
            <a:endParaRPr lang="nb-NO" dirty="0"/>
          </a:p>
        </p:txBody>
      </p:sp>
      <p:sp>
        <p:nvSpPr>
          <p:cNvPr id="3" name="Undertittel 2"/>
          <p:cNvSpPr>
            <a:spLocks noGrp="1"/>
          </p:cNvSpPr>
          <p:nvPr>
            <p:ph type="subTitle" idx="1"/>
          </p:nvPr>
        </p:nvSpPr>
        <p:spPr>
          <a:xfrm>
            <a:off x="2628000" y="2493504"/>
            <a:ext cx="3888000" cy="564300"/>
          </a:xfrm>
        </p:spPr>
        <p:txBody>
          <a:bodyPr vert="horz" lIns="0" tIns="0" rIns="0" bIns="0" rtlCol="0" anchor="ctr">
            <a:normAutofit/>
          </a:bodyPr>
          <a:lstStyle>
            <a:lvl1pPr marL="342900" indent="-342900" algn="ctr">
              <a:buNone/>
              <a:defRPr lang="nb-NO" sz="1200">
                <a:solidFill>
                  <a:schemeClr val="tx1">
                    <a:lumMod val="65000"/>
                    <a:lumOff val="35000"/>
                  </a:schemeClr>
                </a:solidFill>
                <a:latin typeface="Arial"/>
                <a:cs typeface="Arial"/>
              </a:defRPr>
            </a:lvl1pPr>
          </a:lstStyle>
          <a:p>
            <a:pPr marL="0" lvl="0" indent="0" algn="ctr" defTabSz="457200"/>
            <a:r>
              <a:rPr lang="nb-NO" smtClean="0"/>
              <a:t>Klikk for å redigere undertittelstil i malen</a:t>
            </a:r>
            <a:endParaRPr lang="nb-NO" dirty="0"/>
          </a:p>
        </p:txBody>
      </p:sp>
      <p:cxnSp>
        <p:nvCxnSpPr>
          <p:cNvPr id="5" name="Rett linje 4"/>
          <p:cNvCxnSpPr/>
          <p:nvPr userDrawn="1"/>
        </p:nvCxnSpPr>
        <p:spPr>
          <a:xfrm>
            <a:off x="2483768" y="1653648"/>
            <a:ext cx="0" cy="1404156"/>
          </a:xfrm>
          <a:prstGeom prst="line">
            <a:avLst/>
          </a:prstGeom>
          <a:ln>
            <a:solidFill>
              <a:srgbClr val="51A026"/>
            </a:solidFill>
          </a:ln>
        </p:spPr>
        <p:style>
          <a:lnRef idx="1">
            <a:schemeClr val="accent3"/>
          </a:lnRef>
          <a:fillRef idx="0">
            <a:schemeClr val="accent3"/>
          </a:fillRef>
          <a:effectRef idx="0">
            <a:schemeClr val="accent3"/>
          </a:effectRef>
          <a:fontRef idx="minor">
            <a:schemeClr val="tx1"/>
          </a:fontRef>
        </p:style>
      </p:cxnSp>
      <p:cxnSp>
        <p:nvCxnSpPr>
          <p:cNvPr id="9" name="Rett linje 8"/>
          <p:cNvCxnSpPr/>
          <p:nvPr userDrawn="1"/>
        </p:nvCxnSpPr>
        <p:spPr>
          <a:xfrm>
            <a:off x="6660232" y="1653648"/>
            <a:ext cx="0" cy="1404156"/>
          </a:xfrm>
          <a:prstGeom prst="line">
            <a:avLst/>
          </a:prstGeom>
          <a:ln>
            <a:solidFill>
              <a:srgbClr val="51A026"/>
            </a:solidFill>
          </a:ln>
        </p:spPr>
        <p:style>
          <a:lnRef idx="1">
            <a:schemeClr val="accent3"/>
          </a:lnRef>
          <a:fillRef idx="0">
            <a:schemeClr val="accent3"/>
          </a:fillRef>
          <a:effectRef idx="0">
            <a:schemeClr val="accent3"/>
          </a:effectRef>
          <a:fontRef idx="minor">
            <a:schemeClr val="tx1"/>
          </a:fontRef>
        </p:style>
      </p:cxnSp>
      <p:cxnSp>
        <p:nvCxnSpPr>
          <p:cNvPr id="8" name="Rett linje 7"/>
          <p:cNvCxnSpPr/>
          <p:nvPr userDrawn="1"/>
        </p:nvCxnSpPr>
        <p:spPr>
          <a:xfrm>
            <a:off x="467544" y="4731990"/>
            <a:ext cx="8219256" cy="0"/>
          </a:xfrm>
          <a:prstGeom prst="line">
            <a:avLst/>
          </a:prstGeom>
          <a:ln>
            <a:solidFill>
              <a:srgbClr val="51A026"/>
            </a:solidFill>
          </a:ln>
        </p:spPr>
        <p:style>
          <a:lnRef idx="1">
            <a:schemeClr val="accent3"/>
          </a:lnRef>
          <a:fillRef idx="0">
            <a:schemeClr val="accent3"/>
          </a:fillRef>
          <a:effectRef idx="0">
            <a:schemeClr val="accent3"/>
          </a:effectRef>
          <a:fontRef idx="minor">
            <a:schemeClr val="tx1"/>
          </a:fontRef>
        </p:style>
      </p:cxnSp>
      <p:pic>
        <p:nvPicPr>
          <p:cNvPr id="10" name="Bilde 9"/>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7637388" y="4814571"/>
            <a:ext cx="1113959" cy="286803"/>
          </a:xfrm>
          <a:prstGeom prst="rect">
            <a:avLst/>
          </a:prstGeom>
        </p:spPr>
      </p:pic>
    </p:spTree>
    <p:extLst>
      <p:ext uri="{BB962C8B-B14F-4D97-AF65-F5344CB8AC3E}">
        <p14:creationId xmlns:p14="http://schemas.microsoft.com/office/powerpoint/2010/main" val="2616646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re bilde">
    <p:bg>
      <p:bgPr>
        <a:solidFill>
          <a:schemeClr val="bg1"/>
        </a:solidFill>
        <a:effectLst/>
      </p:bgPr>
    </p:bg>
    <p:spTree>
      <p:nvGrpSpPr>
        <p:cNvPr id="1" name=""/>
        <p:cNvGrpSpPr/>
        <p:nvPr/>
      </p:nvGrpSpPr>
      <p:grpSpPr>
        <a:xfrm>
          <a:off x="0" y="0"/>
          <a:ext cx="0" cy="0"/>
          <a:chOff x="0" y="0"/>
          <a:chExt cx="0" cy="0"/>
        </a:xfrm>
      </p:grpSpPr>
      <p:sp>
        <p:nvSpPr>
          <p:cNvPr id="3" name="Plassholder for bilde 2"/>
          <p:cNvSpPr>
            <a:spLocks noGrp="1"/>
          </p:cNvSpPr>
          <p:nvPr>
            <p:ph type="pic" sz="quarter" idx="10"/>
          </p:nvPr>
        </p:nvSpPr>
        <p:spPr>
          <a:xfrm>
            <a:off x="0" y="0"/>
            <a:ext cx="9144000" cy="5143500"/>
          </a:xfrm>
        </p:spPr>
        <p:txBody>
          <a:bodyPr/>
          <a:lstStyle/>
          <a:p>
            <a:r>
              <a:rPr lang="nb-NO" smtClean="0"/>
              <a:t>Klikk ikonet for å legge til et bilde</a:t>
            </a:r>
            <a:endParaRPr lang="nb-NO"/>
          </a:p>
        </p:txBody>
      </p:sp>
    </p:spTree>
    <p:extLst>
      <p:ext uri="{BB962C8B-B14F-4D97-AF65-F5344CB8AC3E}">
        <p14:creationId xmlns:p14="http://schemas.microsoft.com/office/powerpoint/2010/main" val="2548743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m">
    <p:spTree>
      <p:nvGrpSpPr>
        <p:cNvPr id="1" name=""/>
        <p:cNvGrpSpPr/>
        <p:nvPr/>
      </p:nvGrpSpPr>
      <p:grpSpPr>
        <a:xfrm>
          <a:off x="0" y="0"/>
          <a:ext cx="0" cy="0"/>
          <a:chOff x="0" y="0"/>
          <a:chExt cx="0" cy="0"/>
        </a:xfrm>
      </p:grpSpPr>
      <p:cxnSp>
        <p:nvCxnSpPr>
          <p:cNvPr id="5" name="Rett linje 4"/>
          <p:cNvCxnSpPr/>
          <p:nvPr userDrawn="1"/>
        </p:nvCxnSpPr>
        <p:spPr>
          <a:xfrm>
            <a:off x="467544" y="4731990"/>
            <a:ext cx="8219256" cy="0"/>
          </a:xfrm>
          <a:prstGeom prst="line">
            <a:avLst/>
          </a:prstGeom>
          <a:ln>
            <a:solidFill>
              <a:srgbClr val="51A026"/>
            </a:solidFill>
          </a:ln>
        </p:spPr>
        <p:style>
          <a:lnRef idx="1">
            <a:schemeClr val="accent3"/>
          </a:lnRef>
          <a:fillRef idx="0">
            <a:schemeClr val="accent3"/>
          </a:fillRef>
          <a:effectRef idx="0">
            <a:schemeClr val="accent3"/>
          </a:effectRef>
          <a:fontRef idx="minor">
            <a:schemeClr val="tx1"/>
          </a:fontRef>
        </p:style>
      </p:cxnSp>
      <p:pic>
        <p:nvPicPr>
          <p:cNvPr id="6" name="Bilde 5"/>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7637388" y="4814571"/>
            <a:ext cx="1113959" cy="286803"/>
          </a:xfrm>
          <a:prstGeom prst="rect">
            <a:avLst/>
          </a:prstGeom>
        </p:spPr>
      </p:pic>
    </p:spTree>
    <p:extLst>
      <p:ext uri="{BB962C8B-B14F-4D97-AF65-F5344CB8AC3E}">
        <p14:creationId xmlns:p14="http://schemas.microsoft.com/office/powerpoint/2010/main" val="29963053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var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334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vit">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139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4" name="Plassholder for innhold 3"/>
          <p:cNvSpPr>
            <a:spLocks noGrp="1"/>
          </p:cNvSpPr>
          <p:nvPr>
            <p:ph sz="quarter" idx="10"/>
          </p:nvPr>
        </p:nvSpPr>
        <p:spPr>
          <a:xfrm>
            <a:off x="468314" y="1215000"/>
            <a:ext cx="8207375" cy="3348391"/>
          </a:xfrm>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dirty="0"/>
          </a:p>
        </p:txBody>
      </p:sp>
      <p:cxnSp>
        <p:nvCxnSpPr>
          <p:cNvPr id="6" name="Rett linje 5"/>
          <p:cNvCxnSpPr/>
          <p:nvPr userDrawn="1"/>
        </p:nvCxnSpPr>
        <p:spPr>
          <a:xfrm>
            <a:off x="467544" y="4731990"/>
            <a:ext cx="8219256" cy="0"/>
          </a:xfrm>
          <a:prstGeom prst="line">
            <a:avLst/>
          </a:prstGeom>
          <a:ln>
            <a:solidFill>
              <a:srgbClr val="51A026"/>
            </a:solidFill>
          </a:ln>
        </p:spPr>
        <p:style>
          <a:lnRef idx="1">
            <a:schemeClr val="accent3"/>
          </a:lnRef>
          <a:fillRef idx="0">
            <a:schemeClr val="accent3"/>
          </a:fillRef>
          <a:effectRef idx="0">
            <a:schemeClr val="accent3"/>
          </a:effectRef>
          <a:fontRef idx="minor">
            <a:schemeClr val="tx1"/>
          </a:fontRef>
        </p:style>
      </p:cxnSp>
      <p:pic>
        <p:nvPicPr>
          <p:cNvPr id="7" name="Bilde 6"/>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7637388" y="4814571"/>
            <a:ext cx="1113959" cy="286803"/>
          </a:xfrm>
          <a:prstGeom prst="rect">
            <a:avLst/>
          </a:prstGeom>
        </p:spPr>
      </p:pic>
    </p:spTree>
    <p:extLst>
      <p:ext uri="{BB962C8B-B14F-4D97-AF65-F5344CB8AC3E}">
        <p14:creationId xmlns:p14="http://schemas.microsoft.com/office/powerpoint/2010/main" val="3962360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tel Symbol">
    <p:spTree>
      <p:nvGrpSpPr>
        <p:cNvPr id="1" name=""/>
        <p:cNvGrpSpPr/>
        <p:nvPr/>
      </p:nvGrpSpPr>
      <p:grpSpPr>
        <a:xfrm>
          <a:off x="0" y="0"/>
          <a:ext cx="0" cy="0"/>
          <a:chOff x="0" y="0"/>
          <a:chExt cx="0" cy="0"/>
        </a:xfrm>
      </p:grpSpPr>
      <p:sp>
        <p:nvSpPr>
          <p:cNvPr id="2" name="Tittel 1"/>
          <p:cNvSpPr>
            <a:spLocks noGrp="1"/>
          </p:cNvSpPr>
          <p:nvPr>
            <p:ph type="ctrTitle"/>
          </p:nvPr>
        </p:nvSpPr>
        <p:spPr>
          <a:xfrm>
            <a:off x="4809600" y="1787400"/>
            <a:ext cx="3888000" cy="858600"/>
          </a:xfrm>
        </p:spPr>
        <p:txBody>
          <a:bodyPr/>
          <a:lstStyle>
            <a:lvl1pPr algn="l">
              <a:defRPr sz="2400"/>
            </a:lvl1pPr>
          </a:lstStyle>
          <a:p>
            <a:r>
              <a:rPr lang="nb-NO" smtClean="0"/>
              <a:t>Klikk for å redigere tittelstil</a:t>
            </a:r>
            <a:endParaRPr lang="nb-NO"/>
          </a:p>
        </p:txBody>
      </p:sp>
      <p:sp>
        <p:nvSpPr>
          <p:cNvPr id="3" name="Undertittel 2"/>
          <p:cNvSpPr>
            <a:spLocks noGrp="1"/>
          </p:cNvSpPr>
          <p:nvPr>
            <p:ph type="subTitle" idx="1"/>
          </p:nvPr>
        </p:nvSpPr>
        <p:spPr>
          <a:xfrm>
            <a:off x="4809600" y="2643300"/>
            <a:ext cx="3888000" cy="564300"/>
          </a:xfrm>
        </p:spPr>
        <p:txBody>
          <a:bodyPr>
            <a:normAutofit/>
          </a:bodyPr>
          <a:lstStyle>
            <a:lvl1pPr marL="0" indent="0" algn="l">
              <a:buNone/>
              <a:defRPr sz="1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a:p>
        </p:txBody>
      </p:sp>
      <p:cxnSp>
        <p:nvCxnSpPr>
          <p:cNvPr id="10" name="Rett linje 9"/>
          <p:cNvCxnSpPr/>
          <p:nvPr userDrawn="1"/>
        </p:nvCxnSpPr>
        <p:spPr>
          <a:xfrm>
            <a:off x="4788024" y="1707654"/>
            <a:ext cx="3888432" cy="0"/>
          </a:xfrm>
          <a:prstGeom prst="line">
            <a:avLst/>
          </a:prstGeom>
          <a:ln>
            <a:solidFill>
              <a:srgbClr val="51A026"/>
            </a:solidFill>
          </a:ln>
        </p:spPr>
        <p:style>
          <a:lnRef idx="1">
            <a:schemeClr val="accent3"/>
          </a:lnRef>
          <a:fillRef idx="0">
            <a:schemeClr val="accent3"/>
          </a:fillRef>
          <a:effectRef idx="0">
            <a:schemeClr val="accent3"/>
          </a:effectRef>
          <a:fontRef idx="minor">
            <a:schemeClr val="tx1"/>
          </a:fontRef>
        </p:style>
      </p:cxnSp>
      <p:cxnSp>
        <p:nvCxnSpPr>
          <p:cNvPr id="13" name="Rett linje 12"/>
          <p:cNvCxnSpPr/>
          <p:nvPr userDrawn="1"/>
        </p:nvCxnSpPr>
        <p:spPr>
          <a:xfrm>
            <a:off x="4788024" y="3273828"/>
            <a:ext cx="3888432" cy="0"/>
          </a:xfrm>
          <a:prstGeom prst="line">
            <a:avLst/>
          </a:prstGeom>
          <a:ln>
            <a:solidFill>
              <a:srgbClr val="51A026"/>
            </a:solidFill>
          </a:ln>
        </p:spPr>
        <p:style>
          <a:lnRef idx="1">
            <a:schemeClr val="accent3"/>
          </a:lnRef>
          <a:fillRef idx="0">
            <a:schemeClr val="accent3"/>
          </a:fillRef>
          <a:effectRef idx="0">
            <a:schemeClr val="accent3"/>
          </a:effectRef>
          <a:fontRef idx="minor">
            <a:schemeClr val="tx1"/>
          </a:fontRef>
        </p:style>
      </p:cxnSp>
      <p:pic>
        <p:nvPicPr>
          <p:cNvPr id="4" name="Bild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8024" y="3489852"/>
            <a:ext cx="569449" cy="731555"/>
          </a:xfrm>
          <a:prstGeom prst="rect">
            <a:avLst/>
          </a:prstGeom>
        </p:spPr>
      </p:pic>
    </p:spTree>
    <p:extLst>
      <p:ext uri="{BB962C8B-B14F-4D97-AF65-F5344CB8AC3E}">
        <p14:creationId xmlns:p14="http://schemas.microsoft.com/office/powerpoint/2010/main" val="500444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tel Norkart">
    <p:spTree>
      <p:nvGrpSpPr>
        <p:cNvPr id="1" name=""/>
        <p:cNvGrpSpPr/>
        <p:nvPr/>
      </p:nvGrpSpPr>
      <p:grpSpPr>
        <a:xfrm>
          <a:off x="0" y="0"/>
          <a:ext cx="0" cy="0"/>
          <a:chOff x="0" y="0"/>
          <a:chExt cx="0" cy="0"/>
        </a:xfrm>
      </p:grpSpPr>
      <p:sp>
        <p:nvSpPr>
          <p:cNvPr id="2" name="Tittel 1"/>
          <p:cNvSpPr>
            <a:spLocks noGrp="1"/>
          </p:cNvSpPr>
          <p:nvPr>
            <p:ph type="ctrTitle"/>
          </p:nvPr>
        </p:nvSpPr>
        <p:spPr>
          <a:xfrm>
            <a:off x="4809600" y="1787400"/>
            <a:ext cx="3888000" cy="858600"/>
          </a:xfrm>
        </p:spPr>
        <p:txBody>
          <a:bodyPr/>
          <a:lstStyle>
            <a:lvl1pPr algn="l">
              <a:defRPr sz="2400"/>
            </a:lvl1pPr>
          </a:lstStyle>
          <a:p>
            <a:r>
              <a:rPr lang="nb-NO" smtClean="0"/>
              <a:t>Klikk for å redigere tittelstil</a:t>
            </a:r>
            <a:endParaRPr lang="nb-NO" dirty="0"/>
          </a:p>
        </p:txBody>
      </p:sp>
      <p:sp>
        <p:nvSpPr>
          <p:cNvPr id="3" name="Undertittel 2"/>
          <p:cNvSpPr>
            <a:spLocks noGrp="1"/>
          </p:cNvSpPr>
          <p:nvPr>
            <p:ph type="subTitle" idx="1"/>
          </p:nvPr>
        </p:nvSpPr>
        <p:spPr>
          <a:xfrm>
            <a:off x="4809600" y="2643300"/>
            <a:ext cx="3888000" cy="564300"/>
          </a:xfrm>
        </p:spPr>
        <p:txBody>
          <a:bodyPr>
            <a:normAutofit/>
          </a:bodyPr>
          <a:lstStyle>
            <a:lvl1pPr marL="0" indent="0" algn="l">
              <a:buNone/>
              <a:defRPr sz="1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Klikk for å redigere undertittelstil i malen</a:t>
            </a:r>
            <a:endParaRPr lang="nb-NO" dirty="0"/>
          </a:p>
        </p:txBody>
      </p:sp>
      <p:cxnSp>
        <p:nvCxnSpPr>
          <p:cNvPr id="10" name="Rett linje 9"/>
          <p:cNvCxnSpPr/>
          <p:nvPr userDrawn="1"/>
        </p:nvCxnSpPr>
        <p:spPr>
          <a:xfrm>
            <a:off x="4788024" y="1707654"/>
            <a:ext cx="3888432" cy="0"/>
          </a:xfrm>
          <a:prstGeom prst="line">
            <a:avLst/>
          </a:prstGeom>
          <a:ln>
            <a:solidFill>
              <a:srgbClr val="51A026"/>
            </a:solidFill>
          </a:ln>
        </p:spPr>
        <p:style>
          <a:lnRef idx="1">
            <a:schemeClr val="accent3"/>
          </a:lnRef>
          <a:fillRef idx="0">
            <a:schemeClr val="accent3"/>
          </a:fillRef>
          <a:effectRef idx="0">
            <a:schemeClr val="accent3"/>
          </a:effectRef>
          <a:fontRef idx="minor">
            <a:schemeClr val="tx1"/>
          </a:fontRef>
        </p:style>
      </p:cxnSp>
      <p:cxnSp>
        <p:nvCxnSpPr>
          <p:cNvPr id="13" name="Rett linje 12"/>
          <p:cNvCxnSpPr/>
          <p:nvPr userDrawn="1"/>
        </p:nvCxnSpPr>
        <p:spPr>
          <a:xfrm>
            <a:off x="4788024" y="3273828"/>
            <a:ext cx="3888432" cy="0"/>
          </a:xfrm>
          <a:prstGeom prst="line">
            <a:avLst/>
          </a:prstGeom>
          <a:ln>
            <a:solidFill>
              <a:srgbClr val="51A026"/>
            </a:solidFill>
          </a:ln>
        </p:spPr>
        <p:style>
          <a:lnRef idx="1">
            <a:schemeClr val="accent3"/>
          </a:lnRef>
          <a:fillRef idx="0">
            <a:schemeClr val="accent3"/>
          </a:fillRef>
          <a:effectRef idx="0">
            <a:schemeClr val="accent3"/>
          </a:effectRef>
          <a:fontRef idx="minor">
            <a:schemeClr val="tx1"/>
          </a:fontRef>
        </p:style>
      </p:cxnSp>
      <p:pic>
        <p:nvPicPr>
          <p:cNvPr id="5" name="Bilde 4"/>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4803381" y="3455276"/>
            <a:ext cx="2194666" cy="569449"/>
          </a:xfrm>
          <a:prstGeom prst="rect">
            <a:avLst/>
          </a:prstGeom>
        </p:spPr>
      </p:pic>
    </p:spTree>
    <p:extLst>
      <p:ext uri="{BB962C8B-B14F-4D97-AF65-F5344CB8AC3E}">
        <p14:creationId xmlns:p14="http://schemas.microsoft.com/office/powerpoint/2010/main" val="274186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tel og innhold uten punkt">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dirty="0"/>
          </a:p>
        </p:txBody>
      </p:sp>
      <p:sp>
        <p:nvSpPr>
          <p:cNvPr id="4" name="Plassholder for innhold 3"/>
          <p:cNvSpPr>
            <a:spLocks noGrp="1"/>
          </p:cNvSpPr>
          <p:nvPr>
            <p:ph sz="quarter" idx="10"/>
          </p:nvPr>
        </p:nvSpPr>
        <p:spPr>
          <a:xfrm>
            <a:off x="468314" y="1215000"/>
            <a:ext cx="8207375" cy="3348019"/>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cxnSp>
        <p:nvCxnSpPr>
          <p:cNvPr id="7" name="Rett linje 6"/>
          <p:cNvCxnSpPr/>
          <p:nvPr userDrawn="1"/>
        </p:nvCxnSpPr>
        <p:spPr>
          <a:xfrm>
            <a:off x="467544" y="4731990"/>
            <a:ext cx="8219256" cy="0"/>
          </a:xfrm>
          <a:prstGeom prst="line">
            <a:avLst/>
          </a:prstGeom>
          <a:ln>
            <a:solidFill>
              <a:srgbClr val="51A026"/>
            </a:solidFill>
          </a:ln>
        </p:spPr>
        <p:style>
          <a:lnRef idx="1">
            <a:schemeClr val="accent3"/>
          </a:lnRef>
          <a:fillRef idx="0">
            <a:schemeClr val="accent3"/>
          </a:fillRef>
          <a:effectRef idx="0">
            <a:schemeClr val="accent3"/>
          </a:effectRef>
          <a:fontRef idx="minor">
            <a:schemeClr val="tx1"/>
          </a:fontRef>
        </p:style>
      </p:cxnSp>
      <p:pic>
        <p:nvPicPr>
          <p:cNvPr id="9" name="Bilde 8"/>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7637388" y="4814571"/>
            <a:ext cx="1113959" cy="286803"/>
          </a:xfrm>
          <a:prstGeom prst="rect">
            <a:avLst/>
          </a:prstGeom>
        </p:spPr>
      </p:pic>
    </p:spTree>
    <p:extLst>
      <p:ext uri="{BB962C8B-B14F-4D97-AF65-F5344CB8AC3E}">
        <p14:creationId xmlns:p14="http://schemas.microsoft.com/office/powerpoint/2010/main" val="298109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tel og 2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mtClean="0"/>
              <a:t>Klikk for å redigere tittelstil</a:t>
            </a:r>
            <a:endParaRPr lang="nb-NO"/>
          </a:p>
        </p:txBody>
      </p:sp>
      <p:sp>
        <p:nvSpPr>
          <p:cNvPr id="4" name="Plassholder for innhold 3"/>
          <p:cNvSpPr>
            <a:spLocks noGrp="1"/>
          </p:cNvSpPr>
          <p:nvPr>
            <p:ph sz="quarter" idx="10"/>
          </p:nvPr>
        </p:nvSpPr>
        <p:spPr>
          <a:xfrm>
            <a:off x="468314" y="1215000"/>
            <a:ext cx="3959671" cy="3348372"/>
          </a:xfrm>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7" name="Plassholder for innhold 3"/>
          <p:cNvSpPr>
            <a:spLocks noGrp="1"/>
          </p:cNvSpPr>
          <p:nvPr>
            <p:ph sz="quarter" idx="11"/>
          </p:nvPr>
        </p:nvSpPr>
        <p:spPr>
          <a:xfrm>
            <a:off x="4716017" y="1215000"/>
            <a:ext cx="3959671" cy="3348372"/>
          </a:xfrm>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cxnSp>
        <p:nvCxnSpPr>
          <p:cNvPr id="10" name="Rett linje 9"/>
          <p:cNvCxnSpPr/>
          <p:nvPr userDrawn="1"/>
        </p:nvCxnSpPr>
        <p:spPr>
          <a:xfrm>
            <a:off x="467544" y="4731990"/>
            <a:ext cx="8219256" cy="0"/>
          </a:xfrm>
          <a:prstGeom prst="line">
            <a:avLst/>
          </a:prstGeom>
          <a:ln>
            <a:solidFill>
              <a:srgbClr val="51A026"/>
            </a:solidFill>
          </a:ln>
        </p:spPr>
        <p:style>
          <a:lnRef idx="1">
            <a:schemeClr val="accent3"/>
          </a:lnRef>
          <a:fillRef idx="0">
            <a:schemeClr val="accent3"/>
          </a:fillRef>
          <a:effectRef idx="0">
            <a:schemeClr val="accent3"/>
          </a:effectRef>
          <a:fontRef idx="minor">
            <a:schemeClr val="tx1"/>
          </a:fontRef>
        </p:style>
      </p:cxnSp>
      <p:pic>
        <p:nvPicPr>
          <p:cNvPr id="11" name="Bilde 10"/>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7637388" y="4814571"/>
            <a:ext cx="1113959" cy="286803"/>
          </a:xfrm>
          <a:prstGeom prst="rect">
            <a:avLst/>
          </a:prstGeom>
        </p:spPr>
      </p:pic>
    </p:spTree>
    <p:extLst>
      <p:ext uri="{BB962C8B-B14F-4D97-AF65-F5344CB8AC3E}">
        <p14:creationId xmlns:p14="http://schemas.microsoft.com/office/powerpoint/2010/main" val="3185812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innhold">
    <p:spTree>
      <p:nvGrpSpPr>
        <p:cNvPr id="1" name=""/>
        <p:cNvGrpSpPr/>
        <p:nvPr/>
      </p:nvGrpSpPr>
      <p:grpSpPr>
        <a:xfrm>
          <a:off x="0" y="0"/>
          <a:ext cx="0" cy="0"/>
          <a:chOff x="0" y="0"/>
          <a:chExt cx="0" cy="0"/>
        </a:xfrm>
      </p:grpSpPr>
      <p:sp>
        <p:nvSpPr>
          <p:cNvPr id="3" name="Plassholder for innhold 3"/>
          <p:cNvSpPr>
            <a:spLocks noGrp="1"/>
          </p:cNvSpPr>
          <p:nvPr>
            <p:ph sz="quarter" idx="10"/>
          </p:nvPr>
        </p:nvSpPr>
        <p:spPr>
          <a:xfrm>
            <a:off x="468314" y="789552"/>
            <a:ext cx="3959671" cy="3780401"/>
          </a:xfrm>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dirty="0"/>
          </a:p>
        </p:txBody>
      </p:sp>
      <p:sp>
        <p:nvSpPr>
          <p:cNvPr id="4" name="Plassholder for innhold 3"/>
          <p:cNvSpPr>
            <a:spLocks noGrp="1"/>
          </p:cNvSpPr>
          <p:nvPr>
            <p:ph sz="quarter" idx="11"/>
          </p:nvPr>
        </p:nvSpPr>
        <p:spPr>
          <a:xfrm>
            <a:off x="4716017" y="789571"/>
            <a:ext cx="3959671" cy="3780401"/>
          </a:xfrm>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cxnSp>
        <p:nvCxnSpPr>
          <p:cNvPr id="7" name="Rett linje 6"/>
          <p:cNvCxnSpPr/>
          <p:nvPr userDrawn="1"/>
        </p:nvCxnSpPr>
        <p:spPr>
          <a:xfrm>
            <a:off x="467544" y="4731990"/>
            <a:ext cx="8219256" cy="0"/>
          </a:xfrm>
          <a:prstGeom prst="line">
            <a:avLst/>
          </a:prstGeom>
          <a:ln>
            <a:solidFill>
              <a:srgbClr val="51A026"/>
            </a:solidFill>
          </a:ln>
        </p:spPr>
        <p:style>
          <a:lnRef idx="1">
            <a:schemeClr val="accent3"/>
          </a:lnRef>
          <a:fillRef idx="0">
            <a:schemeClr val="accent3"/>
          </a:fillRef>
          <a:effectRef idx="0">
            <a:schemeClr val="accent3"/>
          </a:effectRef>
          <a:fontRef idx="minor">
            <a:schemeClr val="tx1"/>
          </a:fontRef>
        </p:style>
      </p:cxnSp>
      <p:pic>
        <p:nvPicPr>
          <p:cNvPr id="8" name="Bilde 7"/>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7637388" y="4814571"/>
            <a:ext cx="1113959" cy="286803"/>
          </a:xfrm>
          <a:prstGeom prst="rect">
            <a:avLst/>
          </a:prstGeom>
        </p:spPr>
      </p:pic>
    </p:spTree>
    <p:extLst>
      <p:ext uri="{BB962C8B-B14F-4D97-AF65-F5344CB8AC3E}">
        <p14:creationId xmlns:p14="http://schemas.microsoft.com/office/powerpoint/2010/main" val="2002943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innhold uten punkt">
    <p:spTree>
      <p:nvGrpSpPr>
        <p:cNvPr id="1" name=""/>
        <p:cNvGrpSpPr/>
        <p:nvPr/>
      </p:nvGrpSpPr>
      <p:grpSpPr>
        <a:xfrm>
          <a:off x="0" y="0"/>
          <a:ext cx="0" cy="0"/>
          <a:chOff x="0" y="0"/>
          <a:chExt cx="0" cy="0"/>
        </a:xfrm>
      </p:grpSpPr>
      <p:sp>
        <p:nvSpPr>
          <p:cNvPr id="3" name="Plassholder for innhold 3"/>
          <p:cNvSpPr>
            <a:spLocks noGrp="1"/>
          </p:cNvSpPr>
          <p:nvPr>
            <p:ph sz="quarter" idx="10"/>
          </p:nvPr>
        </p:nvSpPr>
        <p:spPr>
          <a:xfrm>
            <a:off x="468314" y="789552"/>
            <a:ext cx="3959671" cy="3780401"/>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quarter" idx="11"/>
          </p:nvPr>
        </p:nvSpPr>
        <p:spPr>
          <a:xfrm>
            <a:off x="4716017" y="789571"/>
            <a:ext cx="3959671" cy="3780401"/>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cxnSp>
        <p:nvCxnSpPr>
          <p:cNvPr id="7" name="Rett linje 6"/>
          <p:cNvCxnSpPr/>
          <p:nvPr userDrawn="1"/>
        </p:nvCxnSpPr>
        <p:spPr>
          <a:xfrm>
            <a:off x="467544" y="4731990"/>
            <a:ext cx="8219256" cy="0"/>
          </a:xfrm>
          <a:prstGeom prst="line">
            <a:avLst/>
          </a:prstGeom>
          <a:ln>
            <a:solidFill>
              <a:srgbClr val="51A026"/>
            </a:solidFill>
          </a:ln>
        </p:spPr>
        <p:style>
          <a:lnRef idx="1">
            <a:schemeClr val="accent3"/>
          </a:lnRef>
          <a:fillRef idx="0">
            <a:schemeClr val="accent3"/>
          </a:fillRef>
          <a:effectRef idx="0">
            <a:schemeClr val="accent3"/>
          </a:effectRef>
          <a:fontRef idx="minor">
            <a:schemeClr val="tx1"/>
          </a:fontRef>
        </p:style>
      </p:cxnSp>
      <p:pic>
        <p:nvPicPr>
          <p:cNvPr id="8" name="Bilde 7"/>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7637388" y="4814571"/>
            <a:ext cx="1113959" cy="286803"/>
          </a:xfrm>
          <a:prstGeom prst="rect">
            <a:avLst/>
          </a:prstGeom>
        </p:spPr>
      </p:pic>
    </p:spTree>
    <p:extLst>
      <p:ext uri="{BB962C8B-B14F-4D97-AF65-F5344CB8AC3E}">
        <p14:creationId xmlns:p14="http://schemas.microsoft.com/office/powerpoint/2010/main" val="715465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nhold uten tittel">
    <p:spTree>
      <p:nvGrpSpPr>
        <p:cNvPr id="1" name=""/>
        <p:cNvGrpSpPr/>
        <p:nvPr/>
      </p:nvGrpSpPr>
      <p:grpSpPr>
        <a:xfrm>
          <a:off x="0" y="0"/>
          <a:ext cx="0" cy="0"/>
          <a:chOff x="0" y="0"/>
          <a:chExt cx="0" cy="0"/>
        </a:xfrm>
      </p:grpSpPr>
      <p:sp>
        <p:nvSpPr>
          <p:cNvPr id="6" name="Plassholder for innhold 5"/>
          <p:cNvSpPr>
            <a:spLocks noGrp="1"/>
          </p:cNvSpPr>
          <p:nvPr>
            <p:ph sz="quarter" idx="10"/>
          </p:nvPr>
        </p:nvSpPr>
        <p:spPr>
          <a:xfrm>
            <a:off x="467494" y="141685"/>
            <a:ext cx="8208962" cy="4482703"/>
          </a:xfrm>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dirty="0"/>
          </a:p>
        </p:txBody>
      </p:sp>
      <p:cxnSp>
        <p:nvCxnSpPr>
          <p:cNvPr id="5" name="Rett linje 4"/>
          <p:cNvCxnSpPr/>
          <p:nvPr userDrawn="1"/>
        </p:nvCxnSpPr>
        <p:spPr>
          <a:xfrm>
            <a:off x="467544" y="4731990"/>
            <a:ext cx="8219256" cy="0"/>
          </a:xfrm>
          <a:prstGeom prst="line">
            <a:avLst/>
          </a:prstGeom>
          <a:ln>
            <a:solidFill>
              <a:srgbClr val="51A026"/>
            </a:solidFill>
          </a:ln>
        </p:spPr>
        <p:style>
          <a:lnRef idx="1">
            <a:schemeClr val="accent3"/>
          </a:lnRef>
          <a:fillRef idx="0">
            <a:schemeClr val="accent3"/>
          </a:fillRef>
          <a:effectRef idx="0">
            <a:schemeClr val="accent3"/>
          </a:effectRef>
          <a:fontRef idx="minor">
            <a:schemeClr val="tx1"/>
          </a:fontRef>
        </p:style>
      </p:cxnSp>
      <p:pic>
        <p:nvPicPr>
          <p:cNvPr id="7" name="Bilde 6"/>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7637388" y="4814571"/>
            <a:ext cx="1113959" cy="286803"/>
          </a:xfrm>
          <a:prstGeom prst="rect">
            <a:avLst/>
          </a:prstGeom>
        </p:spPr>
      </p:pic>
    </p:spTree>
    <p:extLst>
      <p:ext uri="{BB962C8B-B14F-4D97-AF65-F5344CB8AC3E}">
        <p14:creationId xmlns:p14="http://schemas.microsoft.com/office/powerpoint/2010/main" val="896960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000">
              <a:srgbClr val="F3F3F3"/>
            </a:gs>
            <a:gs pos="100000">
              <a:srgbClr val="CCCCCC"/>
            </a:gs>
          </a:gsLst>
          <a:lin ang="10800000" scaled="1"/>
          <a:tileRect/>
        </a:grad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457200" y="205979"/>
            <a:ext cx="8229600" cy="857250"/>
          </a:xfrm>
          <a:prstGeom prst="rect">
            <a:avLst/>
          </a:prstGeom>
        </p:spPr>
        <p:txBody>
          <a:bodyPr vert="horz" lIns="91440" tIns="45720" rIns="91440" bIns="45720" rtlCol="0" anchor="ctr">
            <a:noAutofit/>
          </a:bodyPr>
          <a:lstStyle/>
          <a:p>
            <a:r>
              <a:rPr lang="nb-NO" dirty="0" smtClean="0"/>
              <a:t>Klikk for å redigere tittelstil</a:t>
            </a:r>
            <a:endParaRPr lang="nb-NO" dirty="0"/>
          </a:p>
        </p:txBody>
      </p:sp>
      <p:sp>
        <p:nvSpPr>
          <p:cNvPr id="3" name="Plassholder for tekst 2"/>
          <p:cNvSpPr>
            <a:spLocks noGrp="1"/>
          </p:cNvSpPr>
          <p:nvPr>
            <p:ph type="body" idx="1"/>
          </p:nvPr>
        </p:nvSpPr>
        <p:spPr>
          <a:xfrm>
            <a:off x="457200" y="1215001"/>
            <a:ext cx="8229600" cy="3394472"/>
          </a:xfrm>
          <a:prstGeom prst="rect">
            <a:avLst/>
          </a:prstGeom>
        </p:spPr>
        <p:txBody>
          <a:bodyPr vert="horz" lIns="91440" tIns="45720" rIns="91440" bIns="45720" rtlCol="0">
            <a:normAutofit/>
          </a:bodyPr>
          <a:lstStyle/>
          <a:p>
            <a:pPr lvl="0"/>
            <a:r>
              <a:rPr lang="nb-NO" dirty="0" smtClean="0"/>
              <a:t>Klikk for å redigere tekststiler i malen</a:t>
            </a:r>
          </a:p>
          <a:p>
            <a:pPr lvl="1"/>
            <a:r>
              <a:rPr lang="nb-NO" dirty="0" smtClean="0"/>
              <a:t>Andre nivå</a:t>
            </a:r>
          </a:p>
          <a:p>
            <a:pPr lvl="2"/>
            <a:r>
              <a:rPr lang="nb-NO" dirty="0" smtClean="0"/>
              <a:t>Tredje nivå</a:t>
            </a:r>
          </a:p>
          <a:p>
            <a:pPr lvl="3"/>
            <a:r>
              <a:rPr lang="nb-NO" dirty="0" smtClean="0"/>
              <a:t>Fjerde nivå</a:t>
            </a:r>
          </a:p>
          <a:p>
            <a:pPr lvl="4"/>
            <a:r>
              <a:rPr lang="nb-NO" dirty="0" smtClean="0"/>
              <a:t>Femte nivå</a:t>
            </a:r>
            <a:endParaRPr lang="nb-NO" dirty="0"/>
          </a:p>
        </p:txBody>
      </p:sp>
    </p:spTree>
    <p:extLst>
      <p:ext uri="{BB962C8B-B14F-4D97-AF65-F5344CB8AC3E}">
        <p14:creationId xmlns:p14="http://schemas.microsoft.com/office/powerpoint/2010/main" val="1481944203"/>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49" r:id="rId3"/>
    <p:sldLayoutId id="2147483661" r:id="rId4"/>
    <p:sldLayoutId id="2147483652" r:id="rId5"/>
    <p:sldLayoutId id="2147483653" r:id="rId6"/>
    <p:sldLayoutId id="2147483654" r:id="rId7"/>
    <p:sldLayoutId id="2147483655" r:id="rId8"/>
    <p:sldLayoutId id="2147483660" r:id="rId9"/>
    <p:sldLayoutId id="2147483656" r:id="rId10"/>
    <p:sldLayoutId id="2147483662" r:id="rId11"/>
    <p:sldLayoutId id="2147483657" r:id="rId12"/>
    <p:sldLayoutId id="2147483658" r:id="rId13"/>
    <p:sldLayoutId id="2147483659" r:id="rId14"/>
  </p:sldLayoutIdLst>
  <p:timing>
    <p:tnLst>
      <p:par>
        <p:cTn id="1" dur="indefinite" restart="never" nodeType="tmRoot"/>
      </p:par>
    </p:tnLst>
  </p:timing>
  <p:txStyles>
    <p:titleStyle>
      <a:lvl1pPr algn="l" defTabSz="914400" rtl="0" eaLnBrk="1" latinLnBrk="0" hangingPunct="1">
        <a:spcBef>
          <a:spcPct val="0"/>
        </a:spcBef>
        <a:buNone/>
        <a:defRPr sz="2400" kern="1200" cap="all" baseline="0">
          <a:solidFill>
            <a:schemeClr val="tx1">
              <a:lumMod val="95000"/>
              <a:lumOff val="5000"/>
            </a:schemeClr>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rgbClr val="51A026"/>
        </a:buClr>
        <a:buFont typeface="Arial" pitchFamily="34" charset="0"/>
        <a:buChar char="•"/>
        <a:defRPr sz="2000" kern="1200">
          <a:solidFill>
            <a:schemeClr val="tx1">
              <a:lumMod val="95000"/>
              <a:lumOff val="5000"/>
            </a:schemeClr>
          </a:solidFill>
          <a:latin typeface="Arial" pitchFamily="34" charset="0"/>
          <a:ea typeface="+mn-ea"/>
          <a:cs typeface="Arial" pitchFamily="34" charset="0"/>
        </a:defRPr>
      </a:lvl1pPr>
      <a:lvl2pPr marL="742950" indent="-285750" algn="l" defTabSz="914400" rtl="0" eaLnBrk="1" latinLnBrk="0" hangingPunct="1">
        <a:spcBef>
          <a:spcPct val="20000"/>
        </a:spcBef>
        <a:buClr>
          <a:srgbClr val="51A026"/>
        </a:buClr>
        <a:buFont typeface="Arial" pitchFamily="34" charset="0"/>
        <a:buChar char="–"/>
        <a:defRPr sz="1800" kern="1200">
          <a:solidFill>
            <a:schemeClr val="tx1">
              <a:lumMod val="95000"/>
              <a:lumOff val="5000"/>
            </a:schemeClr>
          </a:solidFill>
          <a:latin typeface="Arial" pitchFamily="34" charset="0"/>
          <a:ea typeface="+mn-ea"/>
          <a:cs typeface="Arial" pitchFamily="34" charset="0"/>
        </a:defRPr>
      </a:lvl2pPr>
      <a:lvl3pPr marL="1143000" indent="-228600" algn="l" defTabSz="914400" rtl="0" eaLnBrk="1" latinLnBrk="0" hangingPunct="1">
        <a:spcBef>
          <a:spcPct val="20000"/>
        </a:spcBef>
        <a:buClr>
          <a:srgbClr val="51A026"/>
        </a:buClr>
        <a:buFont typeface="Arial" pitchFamily="34" charset="0"/>
        <a:buChar char="•"/>
        <a:defRPr sz="1600" kern="1200">
          <a:solidFill>
            <a:schemeClr val="tx1">
              <a:lumMod val="95000"/>
              <a:lumOff val="5000"/>
            </a:schemeClr>
          </a:solidFill>
          <a:latin typeface="Arial" pitchFamily="34" charset="0"/>
          <a:ea typeface="+mn-ea"/>
          <a:cs typeface="Arial" pitchFamily="34" charset="0"/>
        </a:defRPr>
      </a:lvl3pPr>
      <a:lvl4pPr marL="1600200" indent="-228600" algn="l" defTabSz="914400" rtl="0" eaLnBrk="1" latinLnBrk="0" hangingPunct="1">
        <a:spcBef>
          <a:spcPct val="20000"/>
        </a:spcBef>
        <a:buClr>
          <a:srgbClr val="51A026"/>
        </a:buClr>
        <a:buFont typeface="Arial" pitchFamily="34" charset="0"/>
        <a:buChar char="–"/>
        <a:defRPr sz="1400" kern="1200">
          <a:solidFill>
            <a:schemeClr val="tx1">
              <a:lumMod val="95000"/>
              <a:lumOff val="5000"/>
            </a:schemeClr>
          </a:solidFill>
          <a:latin typeface="Arial" pitchFamily="34" charset="0"/>
          <a:ea typeface="+mn-ea"/>
          <a:cs typeface="Arial" pitchFamily="34" charset="0"/>
        </a:defRPr>
      </a:lvl4pPr>
      <a:lvl5pPr marL="2057400" indent="-228600" algn="l" defTabSz="914400" rtl="0" eaLnBrk="1" latinLnBrk="0" hangingPunct="1">
        <a:spcBef>
          <a:spcPct val="20000"/>
        </a:spcBef>
        <a:buClr>
          <a:srgbClr val="51A026"/>
        </a:buClr>
        <a:buFont typeface="Arial" pitchFamily="34" charset="0"/>
        <a:buChar char="»"/>
        <a:defRPr sz="1400" kern="1200">
          <a:solidFill>
            <a:schemeClr val="tx1">
              <a:lumMod val="95000"/>
              <a:lumOff val="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lstStyle/>
          <a:p>
            <a:r>
              <a:rPr lang="nb-NO" dirty="0" smtClean="0"/>
              <a:t>Fra bruker til bidragsyter</a:t>
            </a:r>
            <a:endParaRPr lang="nb-NO" dirty="0"/>
          </a:p>
        </p:txBody>
      </p:sp>
      <p:sp>
        <p:nvSpPr>
          <p:cNvPr id="3" name="Undertittel 2"/>
          <p:cNvSpPr>
            <a:spLocks noGrp="1"/>
          </p:cNvSpPr>
          <p:nvPr>
            <p:ph type="subTitle" idx="1"/>
          </p:nvPr>
        </p:nvSpPr>
        <p:spPr/>
        <p:txBody>
          <a:bodyPr>
            <a:normAutofit lnSpcReduction="10000"/>
          </a:bodyPr>
          <a:lstStyle/>
          <a:p>
            <a:r>
              <a:rPr lang="nb-NO" dirty="0" smtClean="0"/>
              <a:t>Robert Nordan, Mats Taraldsvik, Rune Aasgaard</a:t>
            </a:r>
            <a:endParaRPr lang="nb-NO" dirty="0"/>
          </a:p>
        </p:txBody>
      </p:sp>
    </p:spTree>
    <p:extLst>
      <p:ext uri="{BB962C8B-B14F-4D97-AF65-F5344CB8AC3E}">
        <p14:creationId xmlns:p14="http://schemas.microsoft.com/office/powerpoint/2010/main" val="4159126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Forarbeid</a:t>
            </a:r>
            <a:endParaRPr lang="nb-NO" dirty="0"/>
          </a:p>
        </p:txBody>
      </p:sp>
      <p:sp>
        <p:nvSpPr>
          <p:cNvPr id="3" name="Plassholder for innhold 2"/>
          <p:cNvSpPr>
            <a:spLocks noGrp="1"/>
          </p:cNvSpPr>
          <p:nvPr>
            <p:ph sz="quarter" idx="10"/>
          </p:nvPr>
        </p:nvSpPr>
        <p:spPr/>
        <p:txBody>
          <a:bodyPr/>
          <a:lstStyle/>
          <a:p>
            <a:endParaRPr lang="nb-NO"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872" y="919516"/>
            <a:ext cx="6407944" cy="3650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423480"/>
            <a:ext cx="3857625" cy="2220278"/>
          </a:xfrm>
          <a:prstGeom prst="rect">
            <a:avLst/>
          </a:prstGeom>
          <a:ln/>
          <a:extLst/>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10336144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Forberedelse</a:t>
            </a:r>
            <a:endParaRPr lang="nb-NO" dirty="0"/>
          </a:p>
        </p:txBody>
      </p:sp>
      <p:sp>
        <p:nvSpPr>
          <p:cNvPr id="3" name="Plassholder for innhold 2"/>
          <p:cNvSpPr>
            <a:spLocks noGrp="1"/>
          </p:cNvSpPr>
          <p:nvPr>
            <p:ph sz="quarter" idx="10"/>
          </p:nvPr>
        </p:nvSpPr>
        <p:spPr/>
        <p:txBody>
          <a:bodyPr/>
          <a:lstStyle/>
          <a:p>
            <a:endParaRPr lang="nb-NO" dirty="0"/>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8131" y="195486"/>
            <a:ext cx="3358325" cy="4226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Pil høyre 3"/>
          <p:cNvSpPr/>
          <p:nvPr/>
        </p:nvSpPr>
        <p:spPr>
          <a:xfrm>
            <a:off x="4283968" y="4191930"/>
            <a:ext cx="1008112" cy="3240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761" y="3054647"/>
            <a:ext cx="4386263" cy="957263"/>
          </a:xfrm>
          <a:prstGeom prst="rect">
            <a:avLst/>
          </a:prstGeom>
          <a:ln/>
          <a:extLst/>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39361971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55" r="1820" b="18873"/>
          <a:stretch/>
        </p:blipFill>
        <p:spPr bwMode="auto">
          <a:xfrm>
            <a:off x="47138" y="836423"/>
            <a:ext cx="4505622" cy="37301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tel 1"/>
          <p:cNvSpPr>
            <a:spLocks noGrp="1"/>
          </p:cNvSpPr>
          <p:nvPr>
            <p:ph type="title"/>
          </p:nvPr>
        </p:nvSpPr>
        <p:spPr/>
        <p:txBody>
          <a:bodyPr/>
          <a:lstStyle/>
          <a:p>
            <a:r>
              <a:rPr lang="nb-NO" dirty="0" smtClean="0"/>
              <a:t>Utvikling</a:t>
            </a:r>
            <a:endParaRPr lang="nb-NO" dirty="0"/>
          </a:p>
        </p:txBody>
      </p:sp>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015" r="1640" b="34857"/>
          <a:stretch/>
        </p:blipFill>
        <p:spPr bwMode="auto">
          <a:xfrm>
            <a:off x="2627784" y="-164554"/>
            <a:ext cx="4295474" cy="2675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1618" y="2139702"/>
            <a:ext cx="1550194" cy="1278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llipse 3"/>
          <p:cNvSpPr/>
          <p:nvPr/>
        </p:nvSpPr>
        <p:spPr>
          <a:xfrm>
            <a:off x="7185595" y="2779067"/>
            <a:ext cx="2282949" cy="362261"/>
          </a:xfrm>
          <a:prstGeom prst="ellipse">
            <a:avLst/>
          </a:prstGeom>
          <a:solidFill>
            <a:schemeClr val="bg1">
              <a:lumMod val="50000"/>
              <a:alpha val="2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Pil høyre 5"/>
          <p:cNvSpPr/>
          <p:nvPr/>
        </p:nvSpPr>
        <p:spPr>
          <a:xfrm rot="1901695">
            <a:off x="6608671" y="2391076"/>
            <a:ext cx="1153848" cy="2874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1"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7440" y="3529489"/>
            <a:ext cx="2071688" cy="1050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Pil høyre 6"/>
          <p:cNvSpPr/>
          <p:nvPr/>
        </p:nvSpPr>
        <p:spPr>
          <a:xfrm>
            <a:off x="2631530" y="4160103"/>
            <a:ext cx="3526815" cy="2796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9890174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Utvikling</a:t>
            </a:r>
            <a:endParaRPr lang="nb-NO" dirty="0"/>
          </a:p>
        </p:txBody>
      </p:sp>
      <p:pic>
        <p:nvPicPr>
          <p:cNvPr id="8194" name="Picture 2" descr="http://polizeros.com/wp-content/uploads/2009/07/neo.matri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0614" y="1900237"/>
            <a:ext cx="2500313" cy="134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5674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72" y="1087794"/>
            <a:ext cx="4812506" cy="3348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tel 1"/>
          <p:cNvSpPr>
            <a:spLocks noGrp="1"/>
          </p:cNvSpPr>
          <p:nvPr>
            <p:ph type="title"/>
          </p:nvPr>
        </p:nvSpPr>
        <p:spPr/>
        <p:txBody>
          <a:bodyPr/>
          <a:lstStyle/>
          <a:p>
            <a:r>
              <a:rPr lang="nb-NO" dirty="0" smtClean="0"/>
              <a:t>Utvikling</a:t>
            </a:r>
            <a:endParaRPr lang="nb-NO" dirty="0"/>
          </a:p>
        </p:txBody>
      </p:sp>
      <p:pic>
        <p:nvPicPr>
          <p:cNvPr id="71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4088" y="437578"/>
            <a:ext cx="3507296" cy="42683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4594" y="3228768"/>
            <a:ext cx="2144268" cy="1110425"/>
          </a:xfrm>
          <a:prstGeom prst="rect">
            <a:avLst/>
          </a:prstGeom>
          <a:ln/>
          <a:extLst/>
        </p:spPr>
        <p:style>
          <a:lnRef idx="2">
            <a:schemeClr val="accent3"/>
          </a:lnRef>
          <a:fillRef idx="1">
            <a:schemeClr val="lt1"/>
          </a:fillRef>
          <a:effectRef idx="0">
            <a:schemeClr val="accent3"/>
          </a:effectRef>
          <a:fontRef idx="minor">
            <a:schemeClr val="dk1"/>
          </a:fontRef>
        </p:style>
      </p:pic>
      <p:sp>
        <p:nvSpPr>
          <p:cNvPr id="7" name="Ellipse 6"/>
          <p:cNvSpPr/>
          <p:nvPr/>
        </p:nvSpPr>
        <p:spPr>
          <a:xfrm>
            <a:off x="1987050" y="3444768"/>
            <a:ext cx="2630812" cy="594066"/>
          </a:xfrm>
          <a:prstGeom prst="ellipse">
            <a:avLst/>
          </a:prstGeom>
          <a:solidFill>
            <a:schemeClr val="bg1">
              <a:lumMod val="50000"/>
              <a:alpha val="2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Pil ned 7"/>
          <p:cNvSpPr/>
          <p:nvPr/>
        </p:nvSpPr>
        <p:spPr>
          <a:xfrm rot="10800000">
            <a:off x="3937284" y="2731685"/>
            <a:ext cx="432048" cy="4507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Pil høyre 8"/>
          <p:cNvSpPr/>
          <p:nvPr/>
        </p:nvSpPr>
        <p:spPr>
          <a:xfrm>
            <a:off x="4752020" y="2107178"/>
            <a:ext cx="1224136" cy="48605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8743703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Utfordringer</a:t>
            </a:r>
            <a:endParaRPr lang="nb-NO" dirty="0"/>
          </a:p>
        </p:txBody>
      </p:sp>
      <p:sp>
        <p:nvSpPr>
          <p:cNvPr id="3" name="Plassholder for innhold 2"/>
          <p:cNvSpPr>
            <a:spLocks noGrp="1"/>
          </p:cNvSpPr>
          <p:nvPr>
            <p:ph sz="quarter" idx="10"/>
          </p:nvPr>
        </p:nvSpPr>
        <p:spPr/>
        <p:txBody>
          <a:bodyPr/>
          <a:lstStyle/>
          <a:p>
            <a:r>
              <a:rPr lang="nb-NO" dirty="0" smtClean="0"/>
              <a:t>Krav til dokumentasjon, kode, tester er ofte høyere enn internt</a:t>
            </a:r>
          </a:p>
          <a:p>
            <a:r>
              <a:rPr lang="nb-NO" dirty="0" smtClean="0"/>
              <a:t>Ingen garanti for at koden blir akseptert (tips: spør derfor først)</a:t>
            </a:r>
          </a:p>
          <a:p>
            <a:pPr lvl="1"/>
            <a:r>
              <a:rPr lang="nb-NO" dirty="0" smtClean="0"/>
              <a:t>Introduksjon av uønsket avhengighet</a:t>
            </a:r>
          </a:p>
          <a:p>
            <a:pPr lvl="1" rtl="0" eaLnBrk="1" latinLnBrk="0" hangingPunct="1"/>
            <a:r>
              <a:rPr lang="nb-NO" dirty="0" smtClean="0"/>
              <a:t>Prosjektets og bidragets visjoner er forskjellige</a:t>
            </a:r>
            <a:endParaRPr lang="nb-NO" dirty="0" smtClean="0">
              <a:effectLst/>
            </a:endParaRPr>
          </a:p>
          <a:p>
            <a:pPr rtl="0" eaLnBrk="1" latinLnBrk="0" hangingPunct="1"/>
            <a:r>
              <a:rPr lang="nb-NO" sz="2000" kern="1200" dirty="0" smtClean="0">
                <a:solidFill>
                  <a:schemeClr val="tx1">
                    <a:lumMod val="95000"/>
                    <a:lumOff val="5000"/>
                  </a:schemeClr>
                </a:solidFill>
                <a:effectLst/>
                <a:latin typeface="Arial" pitchFamily="34" charset="0"/>
                <a:ea typeface="+mn-ea"/>
                <a:cs typeface="Arial" pitchFamily="34" charset="0"/>
              </a:rPr>
              <a:t>Hvordan kvantifisere økonomisk gevinst for bedriften ved bidrag til FOSS?</a:t>
            </a:r>
            <a:endParaRPr lang="nb-NO" dirty="0" smtClean="0">
              <a:effectLst/>
            </a:endParaRPr>
          </a:p>
          <a:p>
            <a:pPr lvl="1"/>
            <a:endParaRPr lang="nb-NO" dirty="0" smtClean="0"/>
          </a:p>
          <a:p>
            <a:pPr marL="457200" lvl="1" indent="0">
              <a:buNone/>
            </a:pPr>
            <a:r>
              <a:rPr lang="nb-NO" dirty="0" smtClean="0"/>
              <a:t>	</a:t>
            </a:r>
          </a:p>
        </p:txBody>
      </p:sp>
    </p:spTree>
    <p:extLst>
      <p:ext uri="{BB962C8B-B14F-4D97-AF65-F5344CB8AC3E}">
        <p14:creationId xmlns:p14="http://schemas.microsoft.com/office/powerpoint/2010/main" val="177790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Suksesshistorie: </a:t>
            </a:r>
            <a:r>
              <a:rPr lang="nb-NO" dirty="0" err="1" smtClean="0"/>
              <a:t>leaflet.Minimap</a:t>
            </a:r>
            <a:endParaRPr lang="nb-NO" dirty="0"/>
          </a:p>
        </p:txBody>
      </p:sp>
      <p:sp>
        <p:nvSpPr>
          <p:cNvPr id="3" name="Plassholder for innhold 2"/>
          <p:cNvSpPr>
            <a:spLocks noGrp="1"/>
          </p:cNvSpPr>
          <p:nvPr>
            <p:ph sz="quarter" idx="10"/>
          </p:nvPr>
        </p:nvSpPr>
        <p:spPr/>
        <p:txBody>
          <a:bodyPr/>
          <a:lstStyle/>
          <a:p>
            <a:endParaRPr lang="nb-NO"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44" y="920316"/>
            <a:ext cx="3447288" cy="3648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2409732"/>
            <a:ext cx="1872805" cy="1818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Pil høyre 3"/>
          <p:cNvSpPr/>
          <p:nvPr/>
        </p:nvSpPr>
        <p:spPr>
          <a:xfrm>
            <a:off x="2699792" y="3921900"/>
            <a:ext cx="4032448" cy="3240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9068464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Suksesshistorie: </a:t>
            </a:r>
            <a:r>
              <a:rPr lang="nb-NO" dirty="0" err="1" smtClean="0"/>
              <a:t>leaflet.Minimap</a:t>
            </a:r>
            <a:endParaRPr lang="nb-NO" dirty="0"/>
          </a:p>
        </p:txBody>
      </p:sp>
      <p:sp>
        <p:nvSpPr>
          <p:cNvPr id="3" name="Plassholder for innhold 2"/>
          <p:cNvSpPr>
            <a:spLocks noGrp="1"/>
          </p:cNvSpPr>
          <p:nvPr>
            <p:ph sz="quarter" idx="10"/>
          </p:nvPr>
        </p:nvSpPr>
        <p:spPr/>
        <p:txBody>
          <a:bodyPr/>
          <a:lstStyle/>
          <a:p>
            <a:endParaRPr lang="nb-NO" dirty="0"/>
          </a:p>
        </p:txBody>
      </p:sp>
      <p:pic>
        <p:nvPicPr>
          <p:cNvPr id="922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897564"/>
            <a:ext cx="4104418" cy="3229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632" y="1113587"/>
            <a:ext cx="4811840" cy="3535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45020" y="3345822"/>
            <a:ext cx="1546860" cy="1331405"/>
          </a:xfrm>
          <a:prstGeom prst="rect">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7474546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Suksesshistorie: </a:t>
            </a:r>
            <a:r>
              <a:rPr lang="nb-NO" dirty="0" err="1" smtClean="0"/>
              <a:t>leaflet.Minimap</a:t>
            </a:r>
            <a:endParaRPr lang="nb-NO" dirty="0"/>
          </a:p>
        </p:txBody>
      </p:sp>
      <p:sp>
        <p:nvSpPr>
          <p:cNvPr id="3" name="Plassholder for innhold 2"/>
          <p:cNvSpPr>
            <a:spLocks noGrp="1"/>
          </p:cNvSpPr>
          <p:nvPr>
            <p:ph sz="quarter" idx="10"/>
          </p:nvPr>
        </p:nvSpPr>
        <p:spPr/>
        <p:txBody>
          <a:bodyPr/>
          <a:lstStyle/>
          <a:p>
            <a:endParaRPr lang="nb-NO"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1040" y="897564"/>
            <a:ext cx="3705416" cy="5129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Pil høyre 3"/>
          <p:cNvSpPr/>
          <p:nvPr/>
        </p:nvSpPr>
        <p:spPr>
          <a:xfrm>
            <a:off x="4162744" y="4191930"/>
            <a:ext cx="3361584" cy="594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336" y="1563638"/>
            <a:ext cx="3077528" cy="3591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Pil ned 4"/>
          <p:cNvSpPr/>
          <p:nvPr/>
        </p:nvSpPr>
        <p:spPr>
          <a:xfrm>
            <a:off x="2411760" y="3187608"/>
            <a:ext cx="504056" cy="10261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4610058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Suksesshistorie: </a:t>
            </a:r>
            <a:r>
              <a:rPr lang="nb-NO" dirty="0" err="1" smtClean="0"/>
              <a:t>leaflet.Minimap</a:t>
            </a:r>
            <a:endParaRPr lang="nb-NO" dirty="0"/>
          </a:p>
        </p:txBody>
      </p:sp>
      <p:sp>
        <p:nvSpPr>
          <p:cNvPr id="3" name="Plassholder for innhold 2"/>
          <p:cNvSpPr>
            <a:spLocks noGrp="1"/>
          </p:cNvSpPr>
          <p:nvPr>
            <p:ph sz="quarter" idx="10"/>
          </p:nvPr>
        </p:nvSpPr>
        <p:spPr/>
        <p:txBody>
          <a:bodyPr>
            <a:normAutofit fontScale="85000" lnSpcReduction="10000"/>
          </a:bodyPr>
          <a:lstStyle/>
          <a:p>
            <a:r>
              <a:rPr lang="nb-NO" dirty="0" smtClean="0"/>
              <a:t>Lagt ut 14. november 2012</a:t>
            </a:r>
          </a:p>
          <a:p>
            <a:pPr lvl="1"/>
            <a:r>
              <a:rPr lang="nb-NO" dirty="0" smtClean="0"/>
              <a:t>én bidragsyter (Robert)</a:t>
            </a:r>
          </a:p>
          <a:p>
            <a:pPr lvl="1"/>
            <a:r>
              <a:rPr lang="nb-NO" dirty="0" smtClean="0"/>
              <a:t>ca. 150 kodelinjer</a:t>
            </a:r>
          </a:p>
          <a:p>
            <a:pPr marL="457200" lvl="1" indent="0">
              <a:buNone/>
            </a:pPr>
            <a:endParaRPr lang="nb-NO" dirty="0" smtClean="0"/>
          </a:p>
          <a:p>
            <a:r>
              <a:rPr lang="nb-NO" dirty="0" smtClean="0"/>
              <a:t>i september 2013</a:t>
            </a:r>
          </a:p>
          <a:p>
            <a:pPr lvl="1"/>
            <a:r>
              <a:rPr lang="nb-NO" dirty="0" smtClean="0"/>
              <a:t>9 bidragsytere i tillegg til Robert</a:t>
            </a:r>
          </a:p>
          <a:p>
            <a:pPr lvl="1"/>
            <a:r>
              <a:rPr lang="nb-NO" dirty="0" smtClean="0"/>
              <a:t>18 nye </a:t>
            </a:r>
            <a:r>
              <a:rPr lang="nb-NO" dirty="0" err="1" smtClean="0"/>
              <a:t>commits</a:t>
            </a:r>
            <a:r>
              <a:rPr lang="nb-NO" dirty="0" smtClean="0"/>
              <a:t> fra Robert</a:t>
            </a:r>
          </a:p>
          <a:p>
            <a:pPr lvl="1"/>
            <a:r>
              <a:rPr lang="nb-NO" dirty="0" smtClean="0"/>
              <a:t>42 nye </a:t>
            </a:r>
            <a:r>
              <a:rPr lang="nb-NO" dirty="0" err="1" smtClean="0"/>
              <a:t>commits</a:t>
            </a:r>
            <a:r>
              <a:rPr lang="nb-NO" dirty="0" smtClean="0"/>
              <a:t> fra bidragsytere</a:t>
            </a:r>
          </a:p>
          <a:p>
            <a:pPr lvl="1"/>
            <a:endParaRPr lang="nb-NO" dirty="0"/>
          </a:p>
          <a:p>
            <a:pPr marL="342900" lvl="1" indent="-342900">
              <a:buFont typeface="Arial" pitchFamily="34" charset="0"/>
              <a:buChar char="•"/>
            </a:pPr>
            <a:r>
              <a:rPr lang="nb-NO" dirty="0" smtClean="0"/>
              <a:t>Konklusjon: </a:t>
            </a:r>
            <a:r>
              <a:rPr lang="nb-NO" dirty="0" err="1" smtClean="0"/>
              <a:t>Norkart</a:t>
            </a:r>
            <a:r>
              <a:rPr lang="nb-NO" dirty="0" smtClean="0"/>
              <a:t> </a:t>
            </a:r>
            <a:r>
              <a:rPr lang="nb-NO" dirty="0"/>
              <a:t>har fått mye </a:t>
            </a:r>
            <a:r>
              <a:rPr lang="nb-NO" dirty="0" smtClean="0"/>
              <a:t>igjen</a:t>
            </a:r>
          </a:p>
          <a:p>
            <a:pPr marL="742950" lvl="2" indent="-342900"/>
            <a:r>
              <a:rPr lang="nb-NO" dirty="0" smtClean="0"/>
              <a:t>Feilrettinger fra andre brukere</a:t>
            </a:r>
          </a:p>
          <a:p>
            <a:pPr marL="742950" lvl="2" indent="-342900"/>
            <a:r>
              <a:rPr lang="nb-NO" dirty="0" smtClean="0"/>
              <a:t>Funksjonalitet fra andre brukere</a:t>
            </a:r>
          </a:p>
          <a:p>
            <a:pPr marL="742950" lvl="2" indent="-342900"/>
            <a:r>
              <a:rPr lang="nb-NO" dirty="0" smtClean="0"/>
              <a:t>Oppmerksomhet og publisitet</a:t>
            </a:r>
            <a:endParaRPr lang="nb-NO" dirty="0"/>
          </a:p>
          <a:p>
            <a:endParaRPr lang="nb-NO" dirty="0" smtClean="0"/>
          </a:p>
          <a:p>
            <a:pPr lvl="1"/>
            <a:endParaRPr lang="nb-NO" dirty="0"/>
          </a:p>
        </p:txBody>
      </p:sp>
      <p:graphicFrame>
        <p:nvGraphicFramePr>
          <p:cNvPr id="4" name="Diagram 3"/>
          <p:cNvGraphicFramePr>
            <a:graphicFrameLocks/>
          </p:cNvGraphicFramePr>
          <p:nvPr>
            <p:extLst>
              <p:ext uri="{D42A27DB-BD31-4B8C-83A1-F6EECF244321}">
                <p14:modId xmlns:p14="http://schemas.microsoft.com/office/powerpoint/2010/main" val="506822615"/>
              </p:ext>
            </p:extLst>
          </p:nvPr>
        </p:nvGraphicFramePr>
        <p:xfrm>
          <a:off x="3995936" y="1059582"/>
          <a:ext cx="5688632" cy="28083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774356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Sammendrag</a:t>
            </a:r>
            <a:endParaRPr lang="nb-NO" dirty="0"/>
          </a:p>
        </p:txBody>
      </p:sp>
      <p:sp>
        <p:nvSpPr>
          <p:cNvPr id="4" name="Plassholder for innhold 3"/>
          <p:cNvSpPr>
            <a:spLocks noGrp="1"/>
          </p:cNvSpPr>
          <p:nvPr>
            <p:ph sz="quarter" idx="10"/>
          </p:nvPr>
        </p:nvSpPr>
        <p:spPr/>
        <p:txBody>
          <a:bodyPr/>
          <a:lstStyle/>
          <a:p>
            <a:r>
              <a:rPr lang="nb-NO" dirty="0" err="1" smtClean="0"/>
              <a:t>Norkarts</a:t>
            </a:r>
            <a:r>
              <a:rPr lang="nb-NO" dirty="0" smtClean="0"/>
              <a:t> </a:t>
            </a:r>
            <a:r>
              <a:rPr lang="nb-NO" dirty="0"/>
              <a:t>historie med Open </a:t>
            </a:r>
            <a:r>
              <a:rPr lang="nb-NO" dirty="0" smtClean="0"/>
              <a:t>Source</a:t>
            </a:r>
          </a:p>
          <a:p>
            <a:r>
              <a:rPr lang="nb-NO" dirty="0"/>
              <a:t>Hva vi gjør i </a:t>
            </a:r>
            <a:r>
              <a:rPr lang="nb-NO" dirty="0" smtClean="0"/>
              <a:t>dag</a:t>
            </a:r>
          </a:p>
          <a:p>
            <a:r>
              <a:rPr lang="nb-NO" dirty="0"/>
              <a:t>Hvorfor vi gjør </a:t>
            </a:r>
            <a:r>
              <a:rPr lang="nb-NO" dirty="0" smtClean="0"/>
              <a:t>det</a:t>
            </a:r>
          </a:p>
          <a:p>
            <a:r>
              <a:rPr lang="nb-NO" dirty="0"/>
              <a:t>Hvordan vi gjør </a:t>
            </a:r>
            <a:r>
              <a:rPr lang="nb-NO" dirty="0" smtClean="0"/>
              <a:t>det</a:t>
            </a:r>
          </a:p>
          <a:p>
            <a:r>
              <a:rPr lang="nb-NO" dirty="0"/>
              <a:t>Gevinster og utfordringer</a:t>
            </a:r>
          </a:p>
          <a:p>
            <a:endParaRPr lang="nb-NO" dirty="0"/>
          </a:p>
          <a:p>
            <a:endParaRPr lang="nb-NO" dirty="0"/>
          </a:p>
          <a:p>
            <a:endParaRPr lang="nb-NO" dirty="0"/>
          </a:p>
          <a:p>
            <a:endParaRPr lang="nb-NO" dirty="0"/>
          </a:p>
          <a:p>
            <a:endParaRPr lang="nb-NO" dirty="0"/>
          </a:p>
        </p:txBody>
      </p:sp>
    </p:spTree>
    <p:extLst>
      <p:ext uri="{BB962C8B-B14F-4D97-AF65-F5344CB8AC3E}">
        <p14:creationId xmlns:p14="http://schemas.microsoft.com/office/powerpoint/2010/main" val="467044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6181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I begynnelsen var verktøyet</a:t>
            </a:r>
            <a:endParaRPr lang="nb-NO" dirty="0"/>
          </a:p>
        </p:txBody>
      </p:sp>
      <p:sp>
        <p:nvSpPr>
          <p:cNvPr id="3" name="Plassholder for innhold 2"/>
          <p:cNvSpPr>
            <a:spLocks noGrp="1"/>
          </p:cNvSpPr>
          <p:nvPr>
            <p:ph sz="quarter" idx="10"/>
          </p:nvPr>
        </p:nvSpPr>
        <p:spPr/>
        <p:txBody>
          <a:bodyPr/>
          <a:lstStyle/>
          <a:p>
            <a:r>
              <a:rPr lang="nb-NO" dirty="0" smtClean="0"/>
              <a:t>Fri programvare der det passet seg (</a:t>
            </a:r>
            <a:r>
              <a:rPr lang="nb-NO" dirty="0" err="1" smtClean="0"/>
              <a:t>Emacs</a:t>
            </a:r>
            <a:r>
              <a:rPr lang="nb-NO" dirty="0" smtClean="0"/>
              <a:t>, Vim, </a:t>
            </a:r>
            <a:r>
              <a:rPr lang="nb-NO" dirty="0" err="1" smtClean="0"/>
              <a:t>cURL</a:t>
            </a:r>
            <a:r>
              <a:rPr lang="nb-NO" dirty="0" smtClean="0"/>
              <a:t>…)</a:t>
            </a:r>
          </a:p>
          <a:p>
            <a:r>
              <a:rPr lang="nb-NO" dirty="0" smtClean="0"/>
              <a:t>Biblioteker med snille lisenser (</a:t>
            </a:r>
            <a:r>
              <a:rPr lang="nb-NO" dirty="0" err="1" smtClean="0"/>
              <a:t>libPNG</a:t>
            </a:r>
            <a:r>
              <a:rPr lang="nb-NO" dirty="0" smtClean="0"/>
              <a:t>/TIFF/JPEG)</a:t>
            </a:r>
          </a:p>
          <a:p>
            <a:r>
              <a:rPr lang="nb-NO" dirty="0" smtClean="0"/>
              <a:t>Ingen bevisst strategi</a:t>
            </a:r>
            <a:endParaRPr lang="nb-NO" dirty="0"/>
          </a:p>
        </p:txBody>
      </p:sp>
    </p:spTree>
    <p:extLst>
      <p:ext uri="{BB962C8B-B14F-4D97-AF65-F5344CB8AC3E}">
        <p14:creationId xmlns:p14="http://schemas.microsoft.com/office/powerpoint/2010/main" val="2080887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Og verktøyet var godt</a:t>
            </a:r>
            <a:endParaRPr lang="nb-NO" dirty="0"/>
          </a:p>
        </p:txBody>
      </p:sp>
      <p:sp>
        <p:nvSpPr>
          <p:cNvPr id="3" name="Plassholder for innhold 2"/>
          <p:cNvSpPr>
            <a:spLocks noGrp="1"/>
          </p:cNvSpPr>
          <p:nvPr>
            <p:ph sz="quarter" idx="10"/>
          </p:nvPr>
        </p:nvSpPr>
        <p:spPr/>
        <p:txBody>
          <a:bodyPr/>
          <a:lstStyle/>
          <a:p>
            <a:r>
              <a:rPr lang="nb-NO" dirty="0" smtClean="0"/>
              <a:t>Fri programvare festet grepet i </a:t>
            </a:r>
            <a:r>
              <a:rPr lang="nb-NO" dirty="0" err="1" smtClean="0"/>
              <a:t>tekonologiverdenen</a:t>
            </a:r>
            <a:endParaRPr lang="nb-NO" dirty="0" smtClean="0"/>
          </a:p>
          <a:p>
            <a:r>
              <a:rPr lang="nb-NO" dirty="0" err="1" smtClean="0"/>
              <a:t>Norkarts</a:t>
            </a:r>
            <a:r>
              <a:rPr lang="nb-NO" dirty="0" smtClean="0"/>
              <a:t> første </a:t>
            </a:r>
            <a:r>
              <a:rPr lang="nb-NO" dirty="0" err="1" smtClean="0"/>
              <a:t>patcher</a:t>
            </a:r>
            <a:r>
              <a:rPr lang="nb-NO" dirty="0" smtClean="0"/>
              <a:t> gikk </a:t>
            </a:r>
            <a:r>
              <a:rPr lang="nb-NO" dirty="0" err="1" smtClean="0"/>
              <a:t>upstream</a:t>
            </a:r>
            <a:r>
              <a:rPr lang="nb-NO" dirty="0" smtClean="0"/>
              <a:t> i ca. 2005</a:t>
            </a:r>
            <a:endParaRPr lang="nb-NO" dirty="0"/>
          </a:p>
        </p:txBody>
      </p:sp>
    </p:spTree>
    <p:extLst>
      <p:ext uri="{BB962C8B-B14F-4D97-AF65-F5344CB8AC3E}">
        <p14:creationId xmlns:p14="http://schemas.microsoft.com/office/powerpoint/2010/main" val="1024185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Og ledelsen sa; La det bli Open Source</a:t>
            </a:r>
            <a:endParaRPr lang="nb-NO" dirty="0"/>
          </a:p>
        </p:txBody>
      </p:sp>
      <p:sp>
        <p:nvSpPr>
          <p:cNvPr id="3" name="Plassholder for innhold 2"/>
          <p:cNvSpPr>
            <a:spLocks noGrp="1"/>
          </p:cNvSpPr>
          <p:nvPr>
            <p:ph sz="quarter" idx="10"/>
          </p:nvPr>
        </p:nvSpPr>
        <p:spPr/>
        <p:txBody>
          <a:bodyPr/>
          <a:lstStyle/>
          <a:p>
            <a:r>
              <a:rPr lang="nb-NO" dirty="0"/>
              <a:t>Mars 2008: Seminar om bruk av fri </a:t>
            </a:r>
            <a:r>
              <a:rPr lang="nb-NO" dirty="0" smtClean="0"/>
              <a:t>programvare (Kartverket/NGIS)</a:t>
            </a:r>
          </a:p>
          <a:p>
            <a:r>
              <a:rPr lang="nb-NO" dirty="0" err="1" smtClean="0"/>
              <a:t>Norkart</a:t>
            </a:r>
            <a:r>
              <a:rPr lang="nb-NO" dirty="0" smtClean="0"/>
              <a:t> satte i gang prosjekt «Utrede Open Source-muligheter»</a:t>
            </a:r>
          </a:p>
          <a:p>
            <a:r>
              <a:rPr lang="nb-NO" dirty="0" smtClean="0"/>
              <a:t>Førte til konkrete endringer</a:t>
            </a:r>
          </a:p>
          <a:p>
            <a:pPr lvl="1"/>
            <a:r>
              <a:rPr lang="nb-NO" dirty="0" smtClean="0"/>
              <a:t>Mer Linux på serversiden</a:t>
            </a:r>
          </a:p>
          <a:p>
            <a:pPr lvl="1"/>
            <a:r>
              <a:rPr lang="nb-NO" dirty="0" err="1" smtClean="0"/>
              <a:t>Geoserver</a:t>
            </a:r>
            <a:r>
              <a:rPr lang="nb-NO" dirty="0" smtClean="0"/>
              <a:t>, </a:t>
            </a:r>
            <a:r>
              <a:rPr lang="nb-NO" dirty="0" err="1" smtClean="0"/>
              <a:t>PostGIS</a:t>
            </a:r>
            <a:r>
              <a:rPr lang="nb-NO" dirty="0" smtClean="0"/>
              <a:t>, </a:t>
            </a:r>
            <a:r>
              <a:rPr lang="nb-NO" dirty="0" err="1" smtClean="0"/>
              <a:t>Openlayers</a:t>
            </a:r>
            <a:r>
              <a:rPr lang="nb-NO" dirty="0" smtClean="0"/>
              <a:t> i produksjon</a:t>
            </a:r>
          </a:p>
          <a:p>
            <a:r>
              <a:rPr lang="nb-NO" dirty="0" smtClean="0"/>
              <a:t>Vår første </a:t>
            </a:r>
            <a:r>
              <a:rPr lang="nb-NO" dirty="0" err="1" smtClean="0"/>
              <a:t>open</a:t>
            </a:r>
            <a:r>
              <a:rPr lang="nb-NO" dirty="0" smtClean="0"/>
              <a:t> </a:t>
            </a:r>
            <a:r>
              <a:rPr lang="nb-NO" dirty="0" err="1" smtClean="0"/>
              <a:t>sourcing</a:t>
            </a:r>
            <a:r>
              <a:rPr lang="nb-NO" dirty="0" smtClean="0"/>
              <a:t> i 2009 (Globe-klienten)</a:t>
            </a:r>
            <a:endParaRPr lang="nb-NO" dirty="0"/>
          </a:p>
        </p:txBody>
      </p:sp>
    </p:spTree>
    <p:extLst>
      <p:ext uri="{BB962C8B-B14F-4D97-AF65-F5344CB8AC3E}">
        <p14:creationId xmlns:p14="http://schemas.microsoft.com/office/powerpoint/2010/main" val="1352311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p:cNvSpPr>
            <a:spLocks noGrp="1"/>
          </p:cNvSpPr>
          <p:nvPr>
            <p:ph type="title"/>
          </p:nvPr>
        </p:nvSpPr>
        <p:spPr/>
        <p:txBody>
          <a:bodyPr/>
          <a:lstStyle/>
          <a:p>
            <a:r>
              <a:rPr lang="nb-NO" dirty="0" smtClean="0"/>
              <a:t>I dag hos </a:t>
            </a:r>
            <a:r>
              <a:rPr lang="nb-NO" dirty="0" err="1" smtClean="0"/>
              <a:t>Norkart</a:t>
            </a:r>
            <a:endParaRPr lang="nb-NO" dirty="0"/>
          </a:p>
        </p:txBody>
      </p:sp>
      <p:sp>
        <p:nvSpPr>
          <p:cNvPr id="5" name="Plassholder for innhold 4"/>
          <p:cNvSpPr>
            <a:spLocks noGrp="1"/>
          </p:cNvSpPr>
          <p:nvPr>
            <p:ph sz="quarter" idx="10"/>
          </p:nvPr>
        </p:nvSpPr>
        <p:spPr>
          <a:xfrm>
            <a:off x="468314" y="1215000"/>
            <a:ext cx="4679750" cy="3348372"/>
          </a:xfrm>
        </p:spPr>
        <p:txBody>
          <a:bodyPr/>
          <a:lstStyle/>
          <a:p>
            <a:r>
              <a:rPr lang="nb-NO" dirty="0" smtClean="0"/>
              <a:t>Integrerer OSS i våre produkter</a:t>
            </a:r>
          </a:p>
          <a:p>
            <a:r>
              <a:rPr lang="nb-NO" dirty="0" smtClean="0"/>
              <a:t>Bidrar tilbake i relevante prosjekter</a:t>
            </a:r>
          </a:p>
          <a:p>
            <a:r>
              <a:rPr lang="nb-NO" dirty="0" smtClean="0"/>
              <a:t>Slipper kode når det passer</a:t>
            </a:r>
          </a:p>
          <a:p>
            <a:r>
              <a:rPr lang="nb-NO" dirty="0" smtClean="0"/>
              <a:t>Bruker </a:t>
            </a:r>
            <a:r>
              <a:rPr lang="nb-NO" dirty="0" err="1" smtClean="0"/>
              <a:t>Github</a:t>
            </a:r>
            <a:r>
              <a:rPr lang="nb-NO" dirty="0" smtClean="0"/>
              <a:t> for fri kode</a:t>
            </a:r>
            <a:endParaRPr lang="nb-NO" dirty="0"/>
          </a:p>
        </p:txBody>
      </p:sp>
      <p:pic>
        <p:nvPicPr>
          <p:cNvPr id="8" name="Plassholder for innhold 7"/>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5292725" y="1483207"/>
            <a:ext cx="3382963" cy="2812087"/>
          </a:xfrm>
        </p:spPr>
      </p:pic>
    </p:spTree>
    <p:extLst>
      <p:ext uri="{BB962C8B-B14F-4D97-AF65-F5344CB8AC3E}">
        <p14:creationId xmlns:p14="http://schemas.microsoft.com/office/powerpoint/2010/main" val="3983177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tel 4"/>
          <p:cNvSpPr>
            <a:spLocks noGrp="1"/>
          </p:cNvSpPr>
          <p:nvPr>
            <p:ph type="title"/>
          </p:nvPr>
        </p:nvSpPr>
        <p:spPr/>
        <p:txBody>
          <a:bodyPr/>
          <a:lstStyle/>
          <a:p>
            <a:r>
              <a:rPr lang="nb-NO" dirty="0" smtClean="0"/>
              <a:t>Hvorfor vi bidrar</a:t>
            </a:r>
            <a:endParaRPr lang="nb-NO" dirty="0"/>
          </a:p>
        </p:txBody>
      </p:sp>
      <p:sp>
        <p:nvSpPr>
          <p:cNvPr id="6" name="Plassholder for innhold 5"/>
          <p:cNvSpPr>
            <a:spLocks noGrp="1"/>
          </p:cNvSpPr>
          <p:nvPr>
            <p:ph sz="quarter" idx="10"/>
          </p:nvPr>
        </p:nvSpPr>
        <p:spPr/>
        <p:txBody>
          <a:bodyPr/>
          <a:lstStyle/>
          <a:p>
            <a:r>
              <a:rPr lang="nb-NO" dirty="0" smtClean="0"/>
              <a:t>Styrke økosystem</a:t>
            </a:r>
          </a:p>
          <a:p>
            <a:r>
              <a:rPr lang="nb-NO" dirty="0" smtClean="0"/>
              <a:t>Slipper å vedlikeholde selv</a:t>
            </a:r>
          </a:p>
          <a:p>
            <a:r>
              <a:rPr lang="nb-NO" dirty="0" smtClean="0"/>
              <a:t>«Gratis merarbeid»</a:t>
            </a:r>
          </a:p>
          <a:p>
            <a:r>
              <a:rPr lang="nb-NO" dirty="0" smtClean="0"/>
              <a:t>Bygger relasjoner</a:t>
            </a:r>
          </a:p>
          <a:p>
            <a:r>
              <a:rPr lang="nb-NO" dirty="0" smtClean="0"/>
              <a:t>Gjør oss og vår kompetanse synlige</a:t>
            </a:r>
          </a:p>
          <a:p>
            <a:r>
              <a:rPr lang="nb-NO" dirty="0" smtClean="0"/>
              <a:t>Gjør utviklerne våre glade</a:t>
            </a:r>
            <a:endParaRPr lang="nb-NO" dirty="0"/>
          </a:p>
        </p:txBody>
      </p:sp>
    </p:spTree>
    <p:extLst>
      <p:ext uri="{BB962C8B-B14F-4D97-AF65-F5344CB8AC3E}">
        <p14:creationId xmlns:p14="http://schemas.microsoft.com/office/powerpoint/2010/main" val="2010730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Hvordan går man frem?</a:t>
            </a:r>
            <a:endParaRPr lang="nb-NO" dirty="0"/>
          </a:p>
        </p:txBody>
      </p:sp>
      <p:sp>
        <p:nvSpPr>
          <p:cNvPr id="3" name="Plassholder for innhold 2"/>
          <p:cNvSpPr>
            <a:spLocks noGrp="1"/>
          </p:cNvSpPr>
          <p:nvPr>
            <p:ph sz="quarter" idx="10"/>
          </p:nvPr>
        </p:nvSpPr>
        <p:spPr/>
        <p:txBody>
          <a:bodyPr>
            <a:normAutofit fontScale="92500" lnSpcReduction="10000"/>
          </a:bodyPr>
          <a:lstStyle/>
          <a:p>
            <a:pPr marL="457200" indent="-457200">
              <a:buFont typeface="+mj-lt"/>
              <a:buAutoNum type="arabicPeriod"/>
            </a:pPr>
            <a:r>
              <a:rPr lang="nb-NO" b="1" dirty="0" smtClean="0"/>
              <a:t>Forberedelse</a:t>
            </a:r>
          </a:p>
          <a:p>
            <a:pPr lvl="1"/>
            <a:r>
              <a:rPr lang="nb-NO" dirty="0" smtClean="0"/>
              <a:t>Finne kommunikasjonskanal</a:t>
            </a:r>
          </a:p>
          <a:p>
            <a:pPr lvl="1"/>
            <a:r>
              <a:rPr lang="nb-NO" dirty="0" smtClean="0"/>
              <a:t>Legge inn et ønske om funksjonalitet eller en feil</a:t>
            </a:r>
          </a:p>
          <a:p>
            <a:pPr lvl="1"/>
            <a:r>
              <a:rPr lang="nb-NO" dirty="0" smtClean="0"/>
              <a:t>Tilby å skrive koden selv (lage en </a:t>
            </a:r>
            <a:r>
              <a:rPr lang="nb-NO" dirty="0" err="1" smtClean="0"/>
              <a:t>patch</a:t>
            </a:r>
            <a:r>
              <a:rPr lang="nb-NO" dirty="0" smtClean="0"/>
              <a:t>)</a:t>
            </a:r>
          </a:p>
          <a:p>
            <a:pPr marL="457200" indent="-457200">
              <a:buFont typeface="+mj-lt"/>
              <a:buAutoNum type="arabicPeriod"/>
            </a:pPr>
            <a:r>
              <a:rPr lang="nb-NO" b="1" dirty="0" smtClean="0"/>
              <a:t>Utvikling</a:t>
            </a:r>
          </a:p>
          <a:p>
            <a:pPr lvl="1"/>
            <a:r>
              <a:rPr lang="nb-NO" dirty="0" smtClean="0"/>
              <a:t>Skrive selve koden</a:t>
            </a:r>
          </a:p>
          <a:p>
            <a:pPr lvl="1"/>
            <a:r>
              <a:rPr lang="nb-NO" dirty="0" smtClean="0"/>
              <a:t>Følge prosjektets krav til kode, dokumentasjon, tester</a:t>
            </a:r>
          </a:p>
          <a:p>
            <a:pPr marL="457200" indent="-457200">
              <a:buFont typeface="+mj-lt"/>
              <a:buAutoNum type="arabicPeriod"/>
            </a:pPr>
            <a:r>
              <a:rPr lang="nb-NO" b="1" dirty="0" smtClean="0"/>
              <a:t>Etterarbeid</a:t>
            </a:r>
          </a:p>
          <a:p>
            <a:pPr lvl="1"/>
            <a:r>
              <a:rPr lang="nb-NO" dirty="0" smtClean="0"/>
              <a:t>Sende inn bidrag</a:t>
            </a:r>
          </a:p>
          <a:p>
            <a:pPr marL="457200" indent="-457200">
              <a:buFont typeface="+mj-lt"/>
              <a:buAutoNum type="arabicPeriod"/>
            </a:pPr>
            <a:r>
              <a:rPr lang="nb-NO" dirty="0" smtClean="0"/>
              <a:t>…</a:t>
            </a:r>
          </a:p>
          <a:p>
            <a:pPr marL="457200" indent="-457200">
              <a:buFont typeface="+mj-lt"/>
              <a:buAutoNum type="arabicPeriod"/>
            </a:pPr>
            <a:r>
              <a:rPr lang="nb-NO" dirty="0" smtClean="0"/>
              <a:t>Profit!</a:t>
            </a:r>
            <a:endParaRPr lang="nb-NO" dirty="0"/>
          </a:p>
        </p:txBody>
      </p:sp>
    </p:spTree>
    <p:extLst>
      <p:ext uri="{BB962C8B-B14F-4D97-AF65-F5344CB8AC3E}">
        <p14:creationId xmlns:p14="http://schemas.microsoft.com/office/powerpoint/2010/main" val="6529605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Forberedelse</a:t>
            </a:r>
            <a:endParaRPr lang="nb-NO" dirty="0"/>
          </a:p>
        </p:txBody>
      </p:sp>
      <p:sp>
        <p:nvSpPr>
          <p:cNvPr id="3" name="Plassholder for innhold 2"/>
          <p:cNvSpPr>
            <a:spLocks noGrp="1"/>
          </p:cNvSpPr>
          <p:nvPr>
            <p:ph sz="quarter" idx="10"/>
          </p:nvPr>
        </p:nvSpPr>
        <p:spPr/>
        <p:txBody>
          <a:bodyPr/>
          <a:lstStyle/>
          <a:p>
            <a:endParaRPr lang="nb-NO" dirty="0"/>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49492"/>
            <a:ext cx="3358325" cy="4226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Pil høyre 3"/>
          <p:cNvSpPr/>
          <p:nvPr/>
        </p:nvSpPr>
        <p:spPr>
          <a:xfrm>
            <a:off x="3444136" y="4029912"/>
            <a:ext cx="1008112" cy="3240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228" y="3939902"/>
            <a:ext cx="2736628" cy="505492"/>
          </a:xfrm>
          <a:prstGeom prst="rect">
            <a:avLst/>
          </a:prstGeom>
          <a:ln/>
          <a:extLst/>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1583375788"/>
      </p:ext>
    </p:extLst>
  </p:cSld>
  <p:clrMapOvr>
    <a:masterClrMapping/>
  </p:clrMapOvr>
  <p:timing>
    <p:tnLst>
      <p:par>
        <p:cTn id="1" dur="indefinite" restart="never" nodeType="tmRoot"/>
      </p:par>
    </p:tnLst>
  </p:timing>
</p:sld>
</file>

<file path=ppt/theme/theme1.xml><?xml version="1.0" encoding="utf-8"?>
<a:theme xmlns:a="http://schemas.openxmlformats.org/drawingml/2006/main" name="Hvit Norkart (16-9)">
  <a:themeElements>
    <a:clrScheme name="Norkart">
      <a:dk1>
        <a:srgbClr val="0C0C0C"/>
      </a:dk1>
      <a:lt1>
        <a:srgbClr val="F2F2F2"/>
      </a:lt1>
      <a:dk2>
        <a:srgbClr val="51A026"/>
      </a:dk2>
      <a:lt2>
        <a:srgbClr val="F2F2F2"/>
      </a:lt2>
      <a:accent1>
        <a:srgbClr val="41801E"/>
      </a:accent1>
      <a:accent2>
        <a:srgbClr val="7F7F7F"/>
      </a:accent2>
      <a:accent3>
        <a:srgbClr val="97D700"/>
      </a:accent3>
      <a:accent4>
        <a:srgbClr val="D8D8D8"/>
      </a:accent4>
      <a:accent5>
        <a:srgbClr val="344C00"/>
      </a:accent5>
      <a:accent6>
        <a:srgbClr val="E5FFAB"/>
      </a:accent6>
      <a:hlink>
        <a:srgbClr val="51A026"/>
      </a:hlink>
      <a:folHlink>
        <a:srgbClr val="97D7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Hvit Norkart (16-9)</Template>
  <TotalTime>258</TotalTime>
  <Words>1362</Words>
  <Application>Microsoft Office PowerPoint</Application>
  <PresentationFormat>Skjermfremvisning (16:9)</PresentationFormat>
  <Paragraphs>182</Paragraphs>
  <Slides>20</Slides>
  <Notes>20</Notes>
  <HiddenSlides>0</HiddenSlides>
  <MMClips>0</MMClips>
  <ScaleCrop>false</ScaleCrop>
  <HeadingPairs>
    <vt:vector size="4" baseType="variant">
      <vt:variant>
        <vt:lpstr>Tema</vt:lpstr>
      </vt:variant>
      <vt:variant>
        <vt:i4>1</vt:i4>
      </vt:variant>
      <vt:variant>
        <vt:lpstr>Lysbildetitler</vt:lpstr>
      </vt:variant>
      <vt:variant>
        <vt:i4>20</vt:i4>
      </vt:variant>
    </vt:vector>
  </HeadingPairs>
  <TitlesOfParts>
    <vt:vector size="21" baseType="lpstr">
      <vt:lpstr>Hvit Norkart (16-9)</vt:lpstr>
      <vt:lpstr>Fra bruker til bidragsyter</vt:lpstr>
      <vt:lpstr>Sammendrag</vt:lpstr>
      <vt:lpstr>I begynnelsen var verktøyet</vt:lpstr>
      <vt:lpstr>Og verktøyet var godt</vt:lpstr>
      <vt:lpstr>Og ledelsen sa; La det bli Open Source</vt:lpstr>
      <vt:lpstr>I dag hos Norkart</vt:lpstr>
      <vt:lpstr>Hvorfor vi bidrar</vt:lpstr>
      <vt:lpstr>Hvordan går man frem?</vt:lpstr>
      <vt:lpstr>Forberedelse</vt:lpstr>
      <vt:lpstr>Forarbeid</vt:lpstr>
      <vt:lpstr>Forberedelse</vt:lpstr>
      <vt:lpstr>Utvikling</vt:lpstr>
      <vt:lpstr>Utvikling</vt:lpstr>
      <vt:lpstr>Utvikling</vt:lpstr>
      <vt:lpstr>Utfordringer</vt:lpstr>
      <vt:lpstr>Suksesshistorie: leaflet.Minimap</vt:lpstr>
      <vt:lpstr>Suksesshistorie: leaflet.Minimap</vt:lpstr>
      <vt:lpstr>Suksesshistorie: leaflet.Minimap</vt:lpstr>
      <vt:lpstr>Suksesshistorie: leaflet.Minimap</vt:lpstr>
      <vt:lpstr>PowerPoint-presentasjon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 bruker til bidragsyter</dc:title>
  <dc:creator>Robert Nordan</dc:creator>
  <cp:lastModifiedBy>Mats Taraldsvik</cp:lastModifiedBy>
  <cp:revision>23</cp:revision>
  <cp:lastPrinted>2013-09-04T11:40:12Z</cp:lastPrinted>
  <dcterms:created xsi:type="dcterms:W3CDTF">2013-09-02T05:51:28Z</dcterms:created>
  <dcterms:modified xsi:type="dcterms:W3CDTF">2013-09-04T13:41:18Z</dcterms:modified>
</cp:coreProperties>
</file>